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69" r:id="rId5"/>
    <p:sldId id="262" r:id="rId6"/>
    <p:sldId id="274" r:id="rId7"/>
    <p:sldId id="275" r:id="rId8"/>
    <p:sldId id="279" r:id="rId9"/>
    <p:sldId id="276" r:id="rId10"/>
    <p:sldId id="280" r:id="rId11"/>
    <p:sldId id="281" r:id="rId12"/>
    <p:sldId id="263" r:id="rId13"/>
    <p:sldId id="283" r:id="rId14"/>
    <p:sldId id="271" r:id="rId15"/>
    <p:sldId id="264" r:id="rId16"/>
    <p:sldId id="268" r:id="rId17"/>
    <p:sldId id="277" r:id="rId18"/>
    <p:sldId id="272" r:id="rId19"/>
    <p:sldId id="266" r:id="rId20"/>
    <p:sldId id="284" r:id="rId21"/>
    <p:sldId id="287" r:id="rId22"/>
    <p:sldId id="285" r:id="rId23"/>
    <p:sldId id="286" r:id="rId24"/>
    <p:sldId id="28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69" autoAdjust="0"/>
  </p:normalViewPr>
  <p:slideViewPr>
    <p:cSldViewPr>
      <p:cViewPr>
        <p:scale>
          <a:sx n="80" d="100"/>
          <a:sy n="80" d="100"/>
        </p:scale>
        <p:origin x="-1590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041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534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217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750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119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161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735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100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815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310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69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00459-1EA2-4094-9DC5-AF4A085E3A6A}" type="datetimeFigureOut">
              <a:rPr lang="ru-RU" smtClean="0"/>
              <a:pPr/>
              <a:t>06.12.2013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10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2817"/>
            <a:ext cx="7772400" cy="18276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ГРУППИРОВКА ПАЦИЕНТОВ В РОССИЙСКОЙ МОДЕЛИ КСГ:</a:t>
            </a:r>
            <a:br>
              <a:rPr lang="ru-RU" dirty="0" smtClean="0"/>
            </a:br>
            <a:r>
              <a:rPr lang="ru-RU" dirty="0" smtClean="0"/>
              <a:t>РАЗРАБОТКА И </a:t>
            </a:r>
            <a:r>
              <a:rPr lang="ru-RU" dirty="0" smtClean="0"/>
              <a:t>НАПРАВЛЕНИЯ РАЗВИТИЯ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489720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ru-RU" i="1" dirty="0">
                <a:solidFill>
                  <a:schemeClr val="tx1"/>
                </a:solidFill>
              </a:rPr>
              <a:t>Мария Владимировна </a:t>
            </a:r>
            <a:r>
              <a:rPr lang="ru-RU" i="1" dirty="0" smtClean="0">
                <a:solidFill>
                  <a:schemeClr val="tx1"/>
                </a:solidFill>
              </a:rPr>
              <a:t>Авксентьева</a:t>
            </a:r>
          </a:p>
          <a:p>
            <a:pPr>
              <a:defRPr/>
            </a:pPr>
            <a:r>
              <a:rPr lang="en-US" i="1" dirty="0" smtClean="0">
                <a:solidFill>
                  <a:schemeClr val="tx1"/>
                </a:solidFill>
              </a:rPr>
              <a:t>avksent@yahoo.com</a:t>
            </a:r>
            <a:endParaRPr lang="ru-RU" i="1" dirty="0">
              <a:solidFill>
                <a:schemeClr val="tx1"/>
              </a:solidFill>
            </a:endParaRP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8268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2392" y="404664"/>
            <a:ext cx="4168080" cy="403244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b="1" dirty="0" smtClean="0"/>
              <a:t>ЗАДАЧИ</a:t>
            </a:r>
          </a:p>
          <a:p>
            <a:r>
              <a:rPr lang="ru-RU" sz="1600" dirty="0" smtClean="0"/>
              <a:t>Внедрить справедливую оплату: за </a:t>
            </a:r>
            <a:r>
              <a:rPr lang="ru-RU" sz="1600" dirty="0"/>
              <a:t>результат, а не за ресурсы (большая оплата за больший объем работы и более сложные случаи)</a:t>
            </a:r>
          </a:p>
          <a:p>
            <a:endParaRPr lang="ru-RU" sz="1600" dirty="0" smtClean="0"/>
          </a:p>
          <a:p>
            <a:r>
              <a:rPr lang="ru-RU" sz="1600" dirty="0" smtClean="0"/>
              <a:t>Стимулировать эффективное расходование ресурсов </a:t>
            </a:r>
          </a:p>
          <a:p>
            <a:endParaRPr lang="ru-RU" sz="1600" dirty="0"/>
          </a:p>
          <a:p>
            <a:r>
              <a:rPr lang="ru-RU" sz="1600" dirty="0" smtClean="0"/>
              <a:t>Оптимизировать маршрутизацию пациентов</a:t>
            </a:r>
          </a:p>
          <a:p>
            <a:endParaRPr lang="ru-RU" sz="1600" dirty="0"/>
          </a:p>
          <a:p>
            <a:r>
              <a:rPr lang="ru-RU" sz="1600" dirty="0" smtClean="0"/>
              <a:t>Способствовать сближению стандартов ведения больных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4653136"/>
            <a:ext cx="83529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dirty="0" smtClean="0"/>
              <a:t>Необходимы: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000" b="1" dirty="0" smtClean="0"/>
              <a:t>компромисс между сложными и простыми способами оплатами;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000" b="1" dirty="0" smtClean="0"/>
              <a:t>время для распространения единых подходов к кодированию диагнозов и процедур, сближения  стандартов ведения больных</a:t>
            </a:r>
            <a:endParaRPr lang="ru-RU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 smtClean="0"/>
              <a:t>баланс между справедливостью в  оплате и снижением риска неоправданного завышения расходов </a:t>
            </a:r>
            <a:endParaRPr lang="ru-RU" sz="2000" b="1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67544" y="476672"/>
            <a:ext cx="4040832" cy="4032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 smtClean="0"/>
              <a:t>ИСХОДНАЯ СИТУАЦИЯ</a:t>
            </a:r>
          </a:p>
          <a:p>
            <a:r>
              <a:rPr lang="ru-RU" sz="1600" dirty="0" smtClean="0"/>
              <a:t>Разнообразие методов оплаты </a:t>
            </a:r>
          </a:p>
          <a:p>
            <a:endParaRPr lang="ru-RU" sz="1600" dirty="0" smtClean="0"/>
          </a:p>
          <a:p>
            <a:r>
              <a:rPr lang="ru-RU" sz="1600" dirty="0" smtClean="0"/>
              <a:t>Отсутствие повсеместного кодирования хирургических операций и  единого классификатора операций</a:t>
            </a:r>
            <a:endParaRPr lang="ru-RU" sz="1600" b="1" dirty="0" smtClean="0"/>
          </a:p>
          <a:p>
            <a:endParaRPr lang="ru-RU" sz="1600" dirty="0" smtClean="0"/>
          </a:p>
          <a:p>
            <a:r>
              <a:rPr lang="ru-RU" sz="1600" dirty="0" smtClean="0"/>
              <a:t>Отсутствие сведений о сопутствующих диагнозах  и осложнениях в ИС  </a:t>
            </a:r>
            <a:endParaRPr lang="en-US" sz="1600" dirty="0" smtClean="0"/>
          </a:p>
          <a:p>
            <a:endParaRPr lang="ru-RU" sz="1600" dirty="0" smtClean="0"/>
          </a:p>
          <a:p>
            <a:r>
              <a:rPr lang="ru-RU" sz="1600" dirty="0" smtClean="0"/>
              <a:t>Дефицит финансирования</a:t>
            </a:r>
          </a:p>
          <a:p>
            <a:endParaRPr lang="ru-RU" sz="1600" dirty="0" smtClean="0"/>
          </a:p>
          <a:p>
            <a:r>
              <a:rPr lang="ru-RU" sz="1600" dirty="0" smtClean="0"/>
              <a:t>Разнообразие медицинской практики</a:t>
            </a:r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37059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07904" y="1844824"/>
            <a:ext cx="1656184" cy="457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КСГ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03648" y="2755776"/>
            <a:ext cx="2088232" cy="457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Терапевтические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96136" y="2755776"/>
            <a:ext cx="1944216" cy="457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Хирургические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31640" y="3501008"/>
            <a:ext cx="2088232" cy="16561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Заболевания (МКБ-10)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24128" y="3501008"/>
            <a:ext cx="2088232" cy="165618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Операции 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(Номенклатура медицинских услуг)</a:t>
            </a:r>
          </a:p>
        </p:txBody>
      </p:sp>
      <p:sp>
        <p:nvSpPr>
          <p:cNvPr id="13" name="Стрелка углом вверх 12"/>
          <p:cNvSpPr/>
          <p:nvPr/>
        </p:nvSpPr>
        <p:spPr>
          <a:xfrm rot="5400000">
            <a:off x="4615709" y="2530885"/>
            <a:ext cx="782398" cy="58178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углом вверх 13"/>
          <p:cNvSpPr/>
          <p:nvPr/>
        </p:nvSpPr>
        <p:spPr>
          <a:xfrm rot="5400000" flipV="1">
            <a:off x="3676745" y="2533745"/>
            <a:ext cx="782398" cy="57606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Действующая </a:t>
            </a:r>
            <a:r>
              <a:rPr lang="ru-RU" sz="3600" dirty="0" smtClean="0"/>
              <a:t>группировка: критерии </a:t>
            </a:r>
            <a:br>
              <a:rPr lang="ru-RU" sz="3600" dirty="0" smtClean="0"/>
            </a:br>
            <a:r>
              <a:rPr lang="ru-RU" sz="3600" dirty="0" smtClean="0"/>
              <a:t>(2012-2013)</a:t>
            </a:r>
            <a:endParaRPr lang="ru-RU" sz="3600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173494" y="5589788"/>
            <a:ext cx="2156792" cy="79208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+ возраст  и масса тела (новорожденность)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716016" y="5553236"/>
            <a:ext cx="2304256" cy="79208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+ ресурсоемкость операции (уровень затрат)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" name="Двойная стрелка влево/вправо 2"/>
          <p:cNvSpPr/>
          <p:nvPr/>
        </p:nvSpPr>
        <p:spPr>
          <a:xfrm>
            <a:off x="3491880" y="3501008"/>
            <a:ext cx="2160240" cy="1728192"/>
          </a:xfrm>
          <a:prstGeom prst="leftRightArrow">
            <a:avLst>
              <a:gd name="adj1" fmla="val 61906"/>
              <a:gd name="adj2" fmla="val 22883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200" dirty="0" smtClean="0">
                <a:solidFill>
                  <a:srgbClr val="FF0000"/>
                </a:solidFill>
              </a:rPr>
              <a:t>Основные критерии отнесения к КСГ: </a:t>
            </a:r>
            <a:r>
              <a:rPr lang="ru-RU" sz="1200" b="1" u="sng" dirty="0" smtClean="0">
                <a:solidFill>
                  <a:srgbClr val="FF0000"/>
                </a:solidFill>
              </a:rPr>
              <a:t>длительность пребывания + ресурсоемкость профиля</a:t>
            </a:r>
            <a:endParaRPr lang="ru-RU" sz="1200" b="1" u="sng" dirty="0">
              <a:solidFill>
                <a:srgbClr val="FF0000"/>
              </a:solidFill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2786050" y="5214950"/>
            <a:ext cx="242316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6286512" y="5214950"/>
            <a:ext cx="242316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52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Номенклатура медицинских услуг: структура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43240" y="1525824"/>
            <a:ext cx="2857520" cy="7143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НОМЕНКЛАТУРА МЕДИЦИНСКИХ УСЛУГ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2811708"/>
            <a:ext cx="3071834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Класс А: простые услуги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72132" y="2811708"/>
            <a:ext cx="2714644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Класс В: сложные и комплексные  услуги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2910" y="4254762"/>
            <a:ext cx="3071834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25 разделов: типы услуг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2910" y="5754960"/>
            <a:ext cx="3071834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30 подразделов: анатомо-функциональная область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429124" y="4454782"/>
            <a:ext cx="4143404" cy="50006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16 - оперативное лечение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3286116" y="2311642"/>
            <a:ext cx="48463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5500694" y="2311642"/>
            <a:ext cx="48463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2571736" y="3811840"/>
            <a:ext cx="48463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2500298" y="5240600"/>
            <a:ext cx="48463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>
            <a:stCxn id="10" idx="3"/>
            <a:endCxn id="12" idx="1"/>
          </p:cNvCxnSpPr>
          <p:nvPr/>
        </p:nvCxnSpPr>
        <p:spPr>
          <a:xfrm flipV="1">
            <a:off x="3714744" y="4704815"/>
            <a:ext cx="714380" cy="714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428736"/>
            <a:ext cx="5257808" cy="500066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Формирование групп по органо-системному принципу на основе классов МКБ-10 </a:t>
            </a:r>
          </a:p>
          <a:p>
            <a:pPr algn="r"/>
            <a:r>
              <a:rPr lang="ru-RU" dirty="0" smtClean="0"/>
              <a:t>для хирургических групп тот же принцип - лежит в основе Номенклатуры</a:t>
            </a:r>
          </a:p>
          <a:p>
            <a:endParaRPr lang="ru-RU" dirty="0" smtClean="0"/>
          </a:p>
          <a:p>
            <a:r>
              <a:rPr lang="ru-RU" dirty="0" smtClean="0"/>
              <a:t>Коррекция групп на основе анализа средней длительности пребывания в стационаре (цель – добиться однородности)</a:t>
            </a:r>
          </a:p>
          <a:p>
            <a:endParaRPr lang="ru-RU" dirty="0" smtClean="0"/>
          </a:p>
          <a:p>
            <a:r>
              <a:rPr lang="ru-RU" dirty="0"/>
              <a:t>К</a:t>
            </a:r>
            <a:r>
              <a:rPr lang="ru-RU" dirty="0" smtClean="0"/>
              <a:t>оррекция хирургических групп на основе распределения операций по категориям сложности  (опрос экспертов из 5 регионов)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/>
              <a:t>Действующая </a:t>
            </a:r>
            <a:r>
              <a:rPr lang="ru-RU" sz="3600" dirty="0" smtClean="0"/>
              <a:t>группировка: создание </a:t>
            </a:r>
            <a:br>
              <a:rPr lang="ru-RU" sz="3600" dirty="0" smtClean="0"/>
            </a:br>
            <a:r>
              <a:rPr lang="ru-RU" sz="3600" dirty="0" smtClean="0"/>
              <a:t>(2012-2013)</a:t>
            </a:r>
            <a:endParaRPr lang="ru-RU" sz="3600" dirty="0"/>
          </a:p>
        </p:txBody>
      </p:sp>
      <p:sp>
        <p:nvSpPr>
          <p:cNvPr id="6" name="Прямоугольная выноска 5"/>
          <p:cNvSpPr/>
          <p:nvPr/>
        </p:nvSpPr>
        <p:spPr>
          <a:xfrm>
            <a:off x="6000760" y="1285860"/>
            <a:ext cx="2500330" cy="2184284"/>
          </a:xfrm>
          <a:prstGeom prst="wedgeRectCallout">
            <a:avLst>
              <a:gd name="adj1" fmla="val -75593"/>
              <a:gd name="adj2" fmla="val 68114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 ряде случаев есть значительная вариабельность длительности пребывания  больных: даже с одним диагнозом и в одном регионе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6143636" y="4000504"/>
            <a:ext cx="2357454" cy="2184284"/>
          </a:xfrm>
          <a:prstGeom prst="wedgeRectCallout">
            <a:avLst>
              <a:gd name="adj1" fmla="val -92705"/>
              <a:gd name="adj2" fmla="val 26252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Вариабельность в оценках экспертами категорий сложности операции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2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404664"/>
            <a:ext cx="7375491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264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505" y="980728"/>
            <a:ext cx="7412911" cy="44644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31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764704"/>
            <a:ext cx="7776864" cy="502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269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93721"/>
            <a:ext cx="6657975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822675"/>
            <a:ext cx="4014895" cy="24508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02425" y="4365104"/>
            <a:ext cx="1730015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Пневмония неуточненная</a:t>
            </a:r>
            <a:endParaRPr lang="ru-RU" sz="16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981" y="1052736"/>
            <a:ext cx="4060610" cy="24837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48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457200"/>
            <a:ext cx="7419975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90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457200"/>
            <a:ext cx="7419975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00808"/>
            <a:ext cx="4235176" cy="23038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0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78098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Проблемы группировки: основа для развития КСГ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8"/>
            <a:ext cx="4614866" cy="3429088"/>
          </a:xfrm>
        </p:spPr>
        <p:txBody>
          <a:bodyPr>
            <a:noAutofit/>
          </a:bodyPr>
          <a:lstStyle/>
          <a:p>
            <a:r>
              <a:rPr lang="ru-RU" sz="1800" dirty="0" smtClean="0"/>
              <a:t>Несовершенство Номенклатуры</a:t>
            </a:r>
          </a:p>
          <a:p>
            <a:endParaRPr lang="ru-RU" sz="1800" dirty="0" smtClean="0"/>
          </a:p>
          <a:p>
            <a:r>
              <a:rPr lang="ru-RU" sz="1800" dirty="0" smtClean="0"/>
              <a:t>Ресурсоемкость зачастую определяется критериями, не учитываемыми в группировке:</a:t>
            </a:r>
          </a:p>
          <a:p>
            <a:pPr algn="r"/>
            <a:r>
              <a:rPr lang="ru-RU" sz="1600" dirty="0"/>
              <a:t>т</a:t>
            </a:r>
            <a:r>
              <a:rPr lang="ru-RU" sz="1600" dirty="0" smtClean="0"/>
              <a:t>яжесть состояния больных (сопутствующая патология, осложнения, степень тяжести основного заболевания)</a:t>
            </a:r>
          </a:p>
          <a:p>
            <a:pPr algn="r"/>
            <a:r>
              <a:rPr lang="ru-RU" sz="1600" dirty="0" smtClean="0"/>
              <a:t> применение дорогостоящих технологий диагностики и лечения (при небольшой длительности пребывания – высокие затраты)</a:t>
            </a:r>
            <a:endParaRPr lang="ru-RU" sz="1800" dirty="0"/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5093790" y="1144168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357950" y="1000108"/>
            <a:ext cx="2500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Доработка Номенклатуры</a:t>
            </a:r>
            <a:endParaRPr lang="ru-RU" sz="2400" dirty="0"/>
          </a:p>
        </p:txBody>
      </p:sp>
      <p:sp>
        <p:nvSpPr>
          <p:cNvPr id="6" name="Стрелка вправо с вырезом 5"/>
          <p:cNvSpPr/>
          <p:nvPr/>
        </p:nvSpPr>
        <p:spPr>
          <a:xfrm>
            <a:off x="5143504" y="2643182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286512" y="2428868"/>
            <a:ext cx="25003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Использование дополнительных критериев</a:t>
            </a:r>
          </a:p>
          <a:p>
            <a:r>
              <a:rPr lang="ru-RU" sz="2400" dirty="0" smtClean="0"/>
              <a:t>группировки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99592" y="4481825"/>
            <a:ext cx="7344816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i="1" dirty="0"/>
              <a:t>Выделение</a:t>
            </a:r>
            <a:r>
              <a:rPr lang="ru-RU" sz="2000" b="1" i="1" dirty="0"/>
              <a:t> «дорогостоящих» групп без ясных объективных критериев приведет к искажению диагнозов </a:t>
            </a:r>
            <a:endParaRPr lang="ru-RU" sz="2000" b="1" i="1" dirty="0" smtClean="0"/>
          </a:p>
          <a:p>
            <a:pPr algn="ctr"/>
            <a:r>
              <a:rPr lang="ru-RU" sz="2000" b="1" i="1" dirty="0" smtClean="0"/>
              <a:t>(</a:t>
            </a:r>
            <a:r>
              <a:rPr lang="ru-RU" sz="2000" b="1" i="1" dirty="0"/>
              <a:t>искусственному «утяжелению</a:t>
            </a:r>
            <a:r>
              <a:rPr lang="ru-RU" sz="2000" b="1" i="1" dirty="0" smtClean="0"/>
              <a:t>»)</a:t>
            </a:r>
            <a:endParaRPr lang="ru-RU" sz="2000" dirty="0"/>
          </a:p>
        </p:txBody>
      </p:sp>
      <p:sp>
        <p:nvSpPr>
          <p:cNvPr id="9" name="Стрелка вниз 8"/>
          <p:cNvSpPr/>
          <p:nvPr/>
        </p:nvSpPr>
        <p:spPr>
          <a:xfrm>
            <a:off x="4355976" y="5589240"/>
            <a:ext cx="484632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187273" y="6167045"/>
            <a:ext cx="6796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НЕОБХОДИМО ОБОСНОВАННОЕ ВЫДЕЛЕНИЕ ДОПОЛНИТЕЛЬНЫХ </a:t>
            </a:r>
          </a:p>
          <a:p>
            <a:pPr algn="ctr"/>
            <a:r>
              <a:rPr lang="ru-RU" b="1" dirty="0" smtClean="0"/>
              <a:t>КРИТЕРИЕВ КЛАССИФИКАЦИИ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6667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Возможные дополнительные критерии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Возраст</a:t>
            </a:r>
          </a:p>
          <a:p>
            <a:endParaRPr lang="ru-RU" dirty="0" smtClean="0"/>
          </a:p>
          <a:p>
            <a:r>
              <a:rPr lang="ru-RU" dirty="0" smtClean="0"/>
              <a:t>Применение отдельных методов лечения (например, высокотехнологичных)</a:t>
            </a:r>
          </a:p>
          <a:p>
            <a:endParaRPr lang="ru-RU" dirty="0"/>
          </a:p>
          <a:p>
            <a:r>
              <a:rPr lang="ru-RU" dirty="0" smtClean="0"/>
              <a:t>Тяжесть (основного заболевания, сопутствующая патология, осложнения)  </a:t>
            </a:r>
            <a:endParaRPr lang="ru-RU" dirty="0"/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5148064" y="1628800"/>
            <a:ext cx="2808312" cy="1368152"/>
          </a:xfrm>
          <a:prstGeom prst="wedgeRoundRectCallout">
            <a:avLst>
              <a:gd name="adj1" fmla="val -61428"/>
              <a:gd name="adj2" fmla="val 81596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Должен быть единый классификатор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(есть Номенклатура)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5220072" y="3717032"/>
            <a:ext cx="2808312" cy="1368152"/>
          </a:xfrm>
          <a:prstGeom prst="wedgeRoundRectCallout">
            <a:avLst>
              <a:gd name="adj1" fmla="val -61428"/>
              <a:gd name="adj2" fmla="val 81596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Должен быть единый классификатор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(???)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81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Включение высокотехнологичной помощи (ВМП) в КСГ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972056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Существенная часть методов хирургического лечения уже включена в Номенклатуру (уровень затрат 3-5), НО НЕ ВСЕ</a:t>
            </a:r>
          </a:p>
          <a:p>
            <a:endParaRPr lang="ru-RU" dirty="0" smtClean="0"/>
          </a:p>
          <a:p>
            <a:r>
              <a:rPr lang="ru-RU" dirty="0" smtClean="0"/>
              <a:t>Действующая группировка не учитывает одновременного проведения нескольких операций</a:t>
            </a:r>
          </a:p>
          <a:p>
            <a:r>
              <a:rPr lang="ru-RU" dirty="0" smtClean="0"/>
              <a:t>В действующей группировке нет критериев выделения дорогостоящего терапевтического лечения</a:t>
            </a:r>
          </a:p>
          <a:p>
            <a:endParaRPr lang="ru-RU" dirty="0" smtClean="0"/>
          </a:p>
          <a:p>
            <a:r>
              <a:rPr lang="ru-RU" dirty="0" smtClean="0"/>
              <a:t>В ряде случаев критерии отнесения методов лечения к ВМП не ясны </a:t>
            </a:r>
            <a:endParaRPr lang="ru-RU" dirty="0"/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5450948" y="1714488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715108" y="1714488"/>
            <a:ext cx="2214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Доработка Номенклатуры</a:t>
            </a:r>
            <a:endParaRPr lang="ru-RU" sz="2400" dirty="0"/>
          </a:p>
        </p:txBody>
      </p:sp>
      <p:sp>
        <p:nvSpPr>
          <p:cNvPr id="6" name="Стрелка вправо с вырезом 5"/>
          <p:cNvSpPr/>
          <p:nvPr/>
        </p:nvSpPr>
        <p:spPr>
          <a:xfrm>
            <a:off x="5500662" y="3357562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643670" y="3143248"/>
            <a:ext cx="25003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Выявление и использование дополнительных критериев</a:t>
            </a:r>
          </a:p>
          <a:p>
            <a:r>
              <a:rPr lang="ru-RU" sz="2400" dirty="0" smtClean="0"/>
              <a:t>группировки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4363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Номенклатура: направления доработки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714488"/>
            <a:ext cx="8329642" cy="4411675"/>
          </a:xfrm>
        </p:spPr>
        <p:txBody>
          <a:bodyPr>
            <a:normAutofit fontScale="85000" lnSpcReduction="10000"/>
          </a:bodyPr>
          <a:lstStyle/>
          <a:p>
            <a:r>
              <a:rPr lang="ru-RU" sz="3200" dirty="0" smtClean="0"/>
              <a:t>Добавление услуг</a:t>
            </a:r>
          </a:p>
          <a:p>
            <a:endParaRPr lang="ru-RU" sz="3200" dirty="0" smtClean="0"/>
          </a:p>
          <a:p>
            <a:r>
              <a:rPr lang="ru-RU" sz="3200" dirty="0" smtClean="0"/>
              <a:t>Исключение повторяющихся услуг </a:t>
            </a:r>
          </a:p>
          <a:p>
            <a:endParaRPr lang="ru-RU" sz="3200" dirty="0" smtClean="0"/>
          </a:p>
          <a:p>
            <a:r>
              <a:rPr lang="ru-RU" sz="3200" dirty="0" smtClean="0"/>
              <a:t>Включение отдельных методик </a:t>
            </a:r>
            <a:r>
              <a:rPr lang="ru-RU" sz="3200" dirty="0"/>
              <a:t>выполнения услуг</a:t>
            </a:r>
          </a:p>
          <a:p>
            <a:endParaRPr lang="ru-RU" sz="3200" dirty="0" smtClean="0"/>
          </a:p>
          <a:p>
            <a:r>
              <a:rPr lang="ru-RU" sz="3200" dirty="0" smtClean="0"/>
              <a:t>Проверка и согласование терминологии</a:t>
            </a:r>
          </a:p>
          <a:p>
            <a:endParaRPr lang="ru-RU" sz="3200" dirty="0" smtClean="0"/>
          </a:p>
          <a:p>
            <a:r>
              <a:rPr lang="ru-RU" sz="3200" dirty="0"/>
              <a:t>Единообразие </a:t>
            </a:r>
            <a:r>
              <a:rPr lang="ru-RU" sz="3200" dirty="0" smtClean="0"/>
              <a:t>подходов к классификации</a:t>
            </a:r>
            <a:endParaRPr lang="ru-RU" sz="3200" dirty="0"/>
          </a:p>
          <a:p>
            <a:endParaRPr lang="ru-RU" sz="3200" dirty="0" smtClean="0"/>
          </a:p>
          <a:p>
            <a:pPr marL="0" indent="0">
              <a:buNone/>
            </a:pPr>
            <a:endParaRPr lang="ru-RU" sz="3200" dirty="0" smtClean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0908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2792"/>
          </a:xfrm>
        </p:spPr>
        <p:txBody>
          <a:bodyPr>
            <a:noAutofit/>
          </a:bodyPr>
          <a:lstStyle/>
          <a:p>
            <a:r>
              <a:rPr lang="ru-RU" sz="2000" b="1" u="sng" dirty="0"/>
              <a:t>Отсутствует единообразие в принципах классификации на уровне отдельных </a:t>
            </a:r>
            <a:r>
              <a:rPr lang="ru-RU" sz="2000" b="1" u="sng" dirty="0" smtClean="0"/>
              <a:t>услуг</a:t>
            </a: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sz="1800" dirty="0" smtClean="0"/>
              <a:t>В </a:t>
            </a:r>
            <a:r>
              <a:rPr lang="ru-RU" sz="1800" dirty="0"/>
              <a:t>формулировке части услуг содержится комбинация нескольких оперативных </a:t>
            </a:r>
            <a:r>
              <a:rPr lang="ru-RU" sz="1800" dirty="0" smtClean="0"/>
              <a:t>вмешательств (или оперативных вмешательств и вспомогательных методов), </a:t>
            </a:r>
            <a:r>
              <a:rPr lang="ru-RU" sz="1800" dirty="0"/>
              <a:t>что позволяет закодировать метод высокотехнологичного лечения одной </a:t>
            </a:r>
            <a:r>
              <a:rPr lang="ru-RU" sz="1800" dirty="0" smtClean="0"/>
              <a:t>услугой. В других случаях такой возможности нет – метод лечения расшифровывается комбинацией услуг</a:t>
            </a:r>
            <a:r>
              <a:rPr lang="ru-RU" sz="1800" dirty="0"/>
              <a:t/>
            </a:r>
            <a:br>
              <a:rPr lang="ru-RU" sz="1800" dirty="0"/>
            </a:b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726809"/>
              </p:ext>
            </p:extLst>
          </p:nvPr>
        </p:nvGraphicFramePr>
        <p:xfrm>
          <a:off x="467544" y="2492896"/>
          <a:ext cx="7992888" cy="359320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033141"/>
                <a:gridCol w="3959747"/>
              </a:tblGrid>
              <a:tr h="6480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 лечения,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включенный в ВМП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600" b="1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из Номенклатуры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6435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Экстирпация матки с тазовой </a:t>
                      </a:r>
                      <a:r>
                        <a:rPr lang="ru-RU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лимфаденэктомией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интраоперационной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лучевой терапией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A16.20.063.005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Экстирпация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матки с тазовой </a:t>
                      </a:r>
                      <a:r>
                        <a:rPr lang="ru-RU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лимфаденэктомией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интраоперационной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лучевой терапией                     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6435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Резекция прямой кишки с расширенной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лимфаденэктомией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субтотальной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перитонэктомией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экстирпацией большого сальника и гипертермической внутрибрюшной химиотерапией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A16.19.021 </a:t>
                      </a: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Резекция прямой кишки </a:t>
                      </a:r>
                    </a:p>
                    <a:p>
                      <a:pPr algn="l" fontAlgn="t"/>
                      <a:r>
                        <a:rPr lang="en-US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A16.30.010 </a:t>
                      </a: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Иссечение сальника </a:t>
                      </a:r>
                    </a:p>
                    <a:p>
                      <a:pPr algn="l" fontAlgn="t"/>
                      <a:r>
                        <a:rPr lang="en-US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A16.06.009 </a:t>
                      </a: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Лимфаденэктомия</a:t>
                      </a: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абдоминальная </a:t>
                      </a:r>
                    </a:p>
                    <a:p>
                      <a:pPr algn="l" fontAlgn="t"/>
                      <a:r>
                        <a:rPr lang="en-US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A16.30.023 </a:t>
                      </a:r>
                      <a:r>
                        <a:rPr lang="ru-RU" sz="16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Перитонэктомия</a:t>
                      </a: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 fontAlgn="t"/>
                      <a:r>
                        <a:rPr lang="en-US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A16.30.053 </a:t>
                      </a: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Интраоперационная</a:t>
                      </a: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внутрибрюшная гипертермическая химиотерапия </a:t>
                      </a:r>
                    </a:p>
                    <a:p>
                      <a:pPr algn="l" fontAlgn="t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437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Доработка Номенклатуры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453955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Анализ имеющихся предложений; сбор и анализ дополнительных </a:t>
            </a:r>
          </a:p>
          <a:p>
            <a:endParaRPr lang="ru-RU" dirty="0"/>
          </a:p>
          <a:p>
            <a:r>
              <a:rPr lang="ru-RU" dirty="0" smtClean="0"/>
              <a:t>Сопоставление видов ВМП с услугами из Номенклатуры</a:t>
            </a:r>
          </a:p>
          <a:p>
            <a:endParaRPr lang="ru-RU" dirty="0"/>
          </a:p>
          <a:p>
            <a:r>
              <a:rPr lang="ru-RU" dirty="0" smtClean="0"/>
              <a:t>Согласование со специалистами </a:t>
            </a:r>
          </a:p>
          <a:p>
            <a:endParaRPr lang="ru-RU" dirty="0"/>
          </a:p>
          <a:p>
            <a:r>
              <a:rPr lang="ru-RU" dirty="0" smtClean="0"/>
              <a:t>Подготовка предложений по актуализации приказа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120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Номенклатура: структура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43240" y="1142984"/>
            <a:ext cx="2857520" cy="7143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НОМЕНКЛАТУРА МЕДИЦИНСКИХ УСЛУГ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2428868"/>
            <a:ext cx="3071834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Класс А: простые услуги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72132" y="2428868"/>
            <a:ext cx="2714644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Класс В: сложные и комплексные  услуги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2910" y="3871922"/>
            <a:ext cx="3071834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25 разделов: типы услуг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2910" y="5372120"/>
            <a:ext cx="3071834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30 подразделов: анатомо-функциональная область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429124" y="4071942"/>
            <a:ext cx="4143404" cy="50006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16 - оперативное лечение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429124" y="4786322"/>
            <a:ext cx="4143404" cy="135732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06 - рентгенологические исследования с их последующим описанием и рентгенотерапия;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07 - исследования с помощью радионуклидов и методы радиационной терапии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22 - лечение с помощью лучевого (звукового, светового, ультрафиолетового, лазерного) воздействия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24 - диагностика и лечение, основанные на тепловых эффектах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3286116" y="1928802"/>
            <a:ext cx="48463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5500694" y="1928802"/>
            <a:ext cx="48463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2571736" y="3429000"/>
            <a:ext cx="48463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2500298" y="4857760"/>
            <a:ext cx="48463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>
            <a:stCxn id="10" idx="3"/>
            <a:endCxn id="12" idx="1"/>
          </p:cNvCxnSpPr>
          <p:nvPr/>
        </p:nvCxnSpPr>
        <p:spPr>
          <a:xfrm flipV="1">
            <a:off x="3714744" y="4321975"/>
            <a:ext cx="714380" cy="714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3929058" y="5641990"/>
            <a:ext cx="500066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3285322" y="5000636"/>
            <a:ext cx="1286678" cy="7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75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78098"/>
          </a:xfrm>
        </p:spPr>
        <p:txBody>
          <a:bodyPr/>
          <a:lstStyle/>
          <a:p>
            <a:r>
              <a:rPr lang="ru-RU" dirty="0" smtClean="0"/>
              <a:t>Развитие КСГ: план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72608"/>
          </a:xfrm>
        </p:spPr>
        <p:txBody>
          <a:bodyPr>
            <a:normAutofit fontScale="77500" lnSpcReduction="20000"/>
          </a:bodyPr>
          <a:lstStyle/>
          <a:p>
            <a:r>
              <a:rPr lang="ru-RU" sz="4000" dirty="0" smtClean="0"/>
              <a:t>Выделение новых групп из действующих КСГ</a:t>
            </a:r>
          </a:p>
          <a:p>
            <a:pPr algn="r"/>
            <a:r>
              <a:rPr lang="ru-RU" dirty="0" err="1"/>
              <a:t>п</a:t>
            </a:r>
            <a:r>
              <a:rPr lang="ru-RU" dirty="0" err="1" smtClean="0"/>
              <a:t>олитравма</a:t>
            </a:r>
            <a:r>
              <a:rPr lang="ru-RU" dirty="0" smtClean="0"/>
              <a:t> (тяжелая множественная и сочетанная травма)</a:t>
            </a:r>
          </a:p>
          <a:p>
            <a:pPr algn="r"/>
            <a:r>
              <a:rPr lang="ru-RU" dirty="0"/>
              <a:t>ожоги;</a:t>
            </a:r>
          </a:p>
          <a:p>
            <a:pPr algn="r"/>
            <a:r>
              <a:rPr lang="ru-RU" dirty="0" smtClean="0"/>
              <a:t>лечение </a:t>
            </a:r>
            <a:r>
              <a:rPr lang="ru-RU" dirty="0"/>
              <a:t>новорожденных с тяжелой патологией (применение ИВЛ)</a:t>
            </a:r>
          </a:p>
          <a:p>
            <a:pPr algn="r"/>
            <a:r>
              <a:rPr lang="ru-RU" i="1" dirty="0"/>
              <a:t>тяжелые отравления;</a:t>
            </a:r>
          </a:p>
          <a:p>
            <a:pPr lvl="0" algn="r"/>
            <a:r>
              <a:rPr lang="ru-RU" i="1" dirty="0" err="1" smtClean="0"/>
              <a:t>полиорганная</a:t>
            </a:r>
            <a:r>
              <a:rPr lang="ru-RU" i="1" dirty="0" smtClean="0"/>
              <a:t> </a:t>
            </a:r>
            <a:r>
              <a:rPr lang="ru-RU" i="1" dirty="0"/>
              <a:t>недостаточность у </a:t>
            </a:r>
            <a:r>
              <a:rPr lang="ru-RU" i="1" dirty="0" smtClean="0"/>
              <a:t>беременных;</a:t>
            </a:r>
          </a:p>
          <a:p>
            <a:endParaRPr lang="ru-RU" dirty="0" smtClean="0"/>
          </a:p>
          <a:p>
            <a:r>
              <a:rPr lang="ru-RU" sz="4000" dirty="0" smtClean="0"/>
              <a:t>Перегруппировка диагнозов или операций внутри действующих КСГ</a:t>
            </a:r>
          </a:p>
          <a:p>
            <a:pPr algn="r"/>
            <a:r>
              <a:rPr lang="ru-RU" i="1" dirty="0"/>
              <a:t>р</a:t>
            </a:r>
            <a:r>
              <a:rPr lang="ru-RU" i="1" dirty="0" smtClean="0"/>
              <a:t>одовспоможение</a:t>
            </a:r>
          </a:p>
          <a:p>
            <a:pPr algn="r"/>
            <a:r>
              <a:rPr lang="ru-RU" i="1" dirty="0"/>
              <a:t>сотрясение мозга и внутричерепная травма</a:t>
            </a:r>
            <a:endParaRPr lang="ru-RU" i="1" dirty="0" smtClean="0"/>
          </a:p>
          <a:p>
            <a:r>
              <a:rPr lang="ru-RU" sz="4000" dirty="0" smtClean="0"/>
              <a:t>Создание новых КСГ: онкология</a:t>
            </a:r>
          </a:p>
          <a:p>
            <a:endParaRPr lang="ru-RU" dirty="0" smtClean="0"/>
          </a:p>
          <a:p>
            <a:endParaRPr lang="ru-RU" dirty="0" smtClean="0"/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87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78098"/>
          </a:xfrm>
        </p:spPr>
        <p:txBody>
          <a:bodyPr/>
          <a:lstStyle/>
          <a:p>
            <a:r>
              <a:rPr lang="ru-RU" dirty="0" smtClean="0"/>
              <a:t>Развитие КСГ: план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72608"/>
          </a:xfrm>
        </p:spPr>
        <p:txBody>
          <a:bodyPr>
            <a:normAutofit fontScale="77500" lnSpcReduction="20000"/>
          </a:bodyPr>
          <a:lstStyle/>
          <a:p>
            <a:r>
              <a:rPr lang="ru-RU" sz="4000" dirty="0" smtClean="0"/>
              <a:t>Выделение новых групп из действующих КСГ</a:t>
            </a:r>
          </a:p>
          <a:p>
            <a:pPr algn="r"/>
            <a:r>
              <a:rPr lang="ru-RU" u="sng" dirty="0" err="1"/>
              <a:t>п</a:t>
            </a:r>
            <a:r>
              <a:rPr lang="ru-RU" u="sng" dirty="0" err="1" smtClean="0"/>
              <a:t>олитравма</a:t>
            </a:r>
            <a:r>
              <a:rPr lang="ru-RU" u="sng" dirty="0" smtClean="0"/>
              <a:t> (тяжелая множественная и сочетанная травма)</a:t>
            </a:r>
          </a:p>
          <a:p>
            <a:pPr algn="r"/>
            <a:r>
              <a:rPr lang="ru-RU" u="sng" dirty="0"/>
              <a:t>ожоги;</a:t>
            </a:r>
          </a:p>
          <a:p>
            <a:pPr algn="r"/>
            <a:r>
              <a:rPr lang="ru-RU" u="sng" dirty="0" smtClean="0"/>
              <a:t>лечение </a:t>
            </a:r>
            <a:r>
              <a:rPr lang="ru-RU" u="sng" dirty="0"/>
              <a:t>новорожденных с тяжелой патологией (применение ИВЛ)</a:t>
            </a:r>
          </a:p>
          <a:p>
            <a:pPr algn="r"/>
            <a:r>
              <a:rPr lang="ru-RU" i="1" dirty="0"/>
              <a:t>тяжелые отравления;</a:t>
            </a:r>
          </a:p>
          <a:p>
            <a:pPr lvl="0" algn="r"/>
            <a:r>
              <a:rPr lang="ru-RU" i="1" dirty="0" err="1" smtClean="0"/>
              <a:t>полиорганная</a:t>
            </a:r>
            <a:r>
              <a:rPr lang="ru-RU" i="1" dirty="0" smtClean="0"/>
              <a:t> </a:t>
            </a:r>
            <a:r>
              <a:rPr lang="ru-RU" i="1" dirty="0"/>
              <a:t>недостаточность у </a:t>
            </a:r>
            <a:r>
              <a:rPr lang="ru-RU" i="1" dirty="0" smtClean="0"/>
              <a:t>беременных;</a:t>
            </a:r>
          </a:p>
          <a:p>
            <a:endParaRPr lang="ru-RU" dirty="0" smtClean="0"/>
          </a:p>
          <a:p>
            <a:r>
              <a:rPr lang="ru-RU" sz="4000" dirty="0" smtClean="0"/>
              <a:t>Перегруппировка диагнозов или операций внутри действующих КСГ</a:t>
            </a:r>
          </a:p>
          <a:p>
            <a:pPr algn="r"/>
            <a:r>
              <a:rPr lang="ru-RU" i="1" dirty="0"/>
              <a:t>р</a:t>
            </a:r>
            <a:r>
              <a:rPr lang="ru-RU" i="1" dirty="0" smtClean="0"/>
              <a:t>одовспоможение</a:t>
            </a:r>
          </a:p>
          <a:p>
            <a:pPr algn="r"/>
            <a:r>
              <a:rPr lang="ru-RU" i="1" dirty="0"/>
              <a:t>сотрясение мозга и внутричерепная травма</a:t>
            </a:r>
            <a:endParaRPr lang="ru-RU" i="1" dirty="0" smtClean="0"/>
          </a:p>
          <a:p>
            <a:r>
              <a:rPr lang="ru-RU" sz="4000" u="sng" dirty="0" smtClean="0"/>
              <a:t>Создание новых КСГ: онкология</a:t>
            </a:r>
          </a:p>
          <a:p>
            <a:endParaRPr lang="ru-RU" dirty="0" smtClean="0"/>
          </a:p>
          <a:p>
            <a:endParaRPr lang="ru-RU" dirty="0" smtClean="0"/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698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НЕОНАТОЛОГИЯ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281871"/>
            <a:ext cx="3816424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Малая масса тела при рождении, недоношенность – 2,82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2276872"/>
            <a:ext cx="3816424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Крайне малая масса тела при рождении, крайняя незрелость – 8,15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3284984"/>
            <a:ext cx="3816424" cy="12024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Лечение новорожденных с тяжелой патологией с применением аппаратных методов поддержки или замещения витальных функций – 7,4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4581128"/>
            <a:ext cx="3816424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Геморрагические и гемолитические нарушения у новорожденных – 1,91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5589240"/>
            <a:ext cx="3816424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Другие нарушения, возникшие в перинатальном периоде – 1,65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88024" y="1268760"/>
            <a:ext cx="3816424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Детская хирургия в период новорожденности – 2,7</a:t>
            </a:r>
          </a:p>
        </p:txBody>
      </p:sp>
    </p:spTree>
    <p:extLst>
      <p:ext uri="{BB962C8B-B14F-4D97-AF65-F5344CB8AC3E}">
        <p14:creationId xmlns:p14="http://schemas.microsoft.com/office/powerpoint/2010/main" val="403853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ПОЛИТРАВМА (ВК 4,9)</a:t>
            </a:r>
            <a:br>
              <a:rPr lang="ru-RU" dirty="0" smtClean="0"/>
            </a:br>
            <a:r>
              <a:rPr lang="ru-RU" sz="3100" dirty="0" smtClean="0"/>
              <a:t> (тяжелая множественная и сочетанная травма)</a:t>
            </a:r>
            <a:endParaRPr lang="ru-RU" sz="31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412776"/>
            <a:ext cx="2736304" cy="10584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 кода МКБ-10, обозначающих травму в 2 разных анатомических областях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76056" y="1412776"/>
            <a:ext cx="2736304" cy="10584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 код МКБ-10, обозначающий множественную травму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3928" y="1758553"/>
            <a:ext cx="779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И</a:t>
            </a:r>
            <a:r>
              <a:rPr lang="ru-RU" sz="2400" b="1" dirty="0" smtClean="0"/>
              <a:t>ЛИ</a:t>
            </a:r>
            <a:endParaRPr lang="ru-RU" sz="2400" b="1" dirty="0"/>
          </a:p>
        </p:txBody>
      </p:sp>
      <p:sp>
        <p:nvSpPr>
          <p:cNvPr id="7" name="Правая фигурная скобка 6"/>
          <p:cNvSpPr/>
          <p:nvPr/>
        </p:nvSpPr>
        <p:spPr>
          <a:xfrm rot="5400000">
            <a:off x="4211960" y="-819472"/>
            <a:ext cx="432048" cy="7200800"/>
          </a:xfrm>
          <a:prstGeom prst="rightBrace">
            <a:avLst>
              <a:gd name="adj1" fmla="val 8333"/>
              <a:gd name="adj2" fmla="val 503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915816" y="3090664"/>
            <a:ext cx="3024336" cy="12024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ПЛЮС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травматический шок, дыхательная или почечная недостаточность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67544" y="4451102"/>
            <a:ext cx="8229600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 smtClean="0"/>
              <a:t>ОЖОГИ</a:t>
            </a:r>
            <a:endParaRPr lang="ru-RU" sz="4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99592" y="5322912"/>
            <a:ext cx="2736304" cy="10584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Ожоги 3-й степени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ВК = 1,9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20072" y="5322912"/>
            <a:ext cx="2736304" cy="10584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Другие ожоги, отморожения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ВК = 1,1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Стрелка углом вверх 13"/>
          <p:cNvSpPr/>
          <p:nvPr/>
        </p:nvSpPr>
        <p:spPr>
          <a:xfrm rot="5400000">
            <a:off x="4477194" y="5409718"/>
            <a:ext cx="850392" cy="51676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углом вверх 14"/>
          <p:cNvSpPr/>
          <p:nvPr/>
        </p:nvSpPr>
        <p:spPr>
          <a:xfrm rot="5400000" flipV="1">
            <a:off x="3623731" y="5433059"/>
            <a:ext cx="850392" cy="470082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46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ОНКОЛОГИЯ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484784"/>
            <a:ext cx="2736304" cy="1058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ХИРУРГИЧЕСКОЕ </a:t>
            </a:r>
          </a:p>
          <a:p>
            <a:pPr algn="ctr"/>
            <a:r>
              <a:rPr lang="ru-RU" dirty="0" smtClean="0"/>
              <a:t>ЛЕЧЕНИЕ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780928"/>
            <a:ext cx="2736304" cy="1058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ХИМИОТЕРАПИЯ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4170784"/>
            <a:ext cx="2736304" cy="1058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ЛУЧЕВАЯ 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5322912"/>
            <a:ext cx="2736304" cy="1058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ГОСПИТАЛИЗАЦИЯ С ДИАГНОСТИЧЕСКОЙ ЦЕЛЬЮ </a:t>
            </a:r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3752460" y="172137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932040" y="1434480"/>
            <a:ext cx="3528392" cy="10584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Интегрировано в хирургические группы по локализации опухоли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32040" y="2680320"/>
            <a:ext cx="3528392" cy="1324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4 новых группы: л</a:t>
            </a:r>
            <a:r>
              <a:rPr lang="ru-RU" sz="1600" dirty="0" smtClean="0">
                <a:solidFill>
                  <a:srgbClr val="FF0000"/>
                </a:solidFill>
              </a:rPr>
              <a:t>ейкозы острые, дети; лейкозы острые, взрослые; другие ЗНО лимфоидной и кроветворной ткани, другие ЗНО 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(ВК = 4,78; 3,6; 3,06; 2,3)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3737608" y="301637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3707904" y="445653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932040" y="4149080"/>
            <a:ext cx="3528392" cy="11807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3</a:t>
            </a:r>
            <a:r>
              <a:rPr lang="ru-RU" dirty="0" smtClean="0">
                <a:solidFill>
                  <a:srgbClr val="FF0000"/>
                </a:solidFill>
              </a:rPr>
              <a:t> новых группы: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уровень затрат 1,  2 и 3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(ВК = 1,3; 2,2; 3,1)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18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Развитие </a:t>
            </a:r>
            <a:r>
              <a:rPr lang="ru-RU" dirty="0" smtClean="0"/>
              <a:t>КСГ: дополнительно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Правила кодирования</a:t>
            </a:r>
          </a:p>
          <a:p>
            <a:pPr algn="r"/>
            <a:r>
              <a:rPr lang="ru-RU" sz="2800" dirty="0"/>
              <a:t>м</a:t>
            </a:r>
            <a:r>
              <a:rPr lang="ru-RU" sz="2800" dirty="0" smtClean="0"/>
              <a:t>етодические рекомендации</a:t>
            </a:r>
          </a:p>
          <a:p>
            <a:pPr algn="r"/>
            <a:endParaRPr lang="ru-RU" dirty="0"/>
          </a:p>
          <a:p>
            <a:r>
              <a:rPr lang="ru-RU" dirty="0" smtClean="0"/>
              <a:t>Обоснование выделения </a:t>
            </a:r>
            <a:r>
              <a:rPr lang="ru-RU" dirty="0" err="1" smtClean="0"/>
              <a:t>ресурсозатратных</a:t>
            </a:r>
            <a:r>
              <a:rPr lang="ru-RU" dirty="0" smtClean="0"/>
              <a:t> групп</a:t>
            </a:r>
          </a:p>
          <a:p>
            <a:pPr algn="r"/>
            <a:r>
              <a:rPr lang="ru-RU" sz="2800" dirty="0"/>
              <a:t>с</a:t>
            </a:r>
            <a:r>
              <a:rPr lang="ru-RU" sz="2800" dirty="0" smtClean="0"/>
              <a:t>бор данных о затратах в соотнесении с диагнозом/операцией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7073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2515</TotalTime>
  <Words>952</Words>
  <Application>Microsoft Office PowerPoint</Application>
  <PresentationFormat>Экран (4:3)</PresentationFormat>
  <Paragraphs>196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ГРУППИРОВКА ПАЦИЕНТОВ В РОССИЙСКОЙ МОДЕЛИ КСГ: РАЗРАБОТКА И НАПРАВЛЕНИЯ РАЗВИТИЯ</vt:lpstr>
      <vt:lpstr>Презентация PowerPoint</vt:lpstr>
      <vt:lpstr>Действующая группировка: критерии  (2012-2013)</vt:lpstr>
      <vt:lpstr>Номенклатура медицинских услуг: структура</vt:lpstr>
      <vt:lpstr>Действующая группировка: создание  (2012-2013)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Проблемы группировки: основа для развития КСГ</vt:lpstr>
      <vt:lpstr>Возможные дополнительные критерии </vt:lpstr>
      <vt:lpstr>Включение высокотехнологичной помощи (ВМП) в КСГ</vt:lpstr>
      <vt:lpstr>Номенклатура: направления доработки</vt:lpstr>
      <vt:lpstr>Отсутствует единообразие в принципах классификации на уровне отдельных услуг  В формулировке части услуг содержится комбинация нескольких оперативных вмешательств (или оперативных вмешательств и вспомогательных методов), что позволяет закодировать метод высокотехнологичного лечения одной услугой. В других случаях такой возможности нет – метод лечения расшифровывается комбинацией услуг </vt:lpstr>
      <vt:lpstr>Доработка Номенклатуры</vt:lpstr>
      <vt:lpstr>Номенклатура: структура</vt:lpstr>
      <vt:lpstr>Развитие КСГ: план</vt:lpstr>
      <vt:lpstr>Развитие КСГ: план</vt:lpstr>
      <vt:lpstr>НЕОНАТОЛОГИЯ</vt:lpstr>
      <vt:lpstr>ПОЛИТРАВМА (ВК 4,9)  (тяжелая множественная и сочетанная травма)</vt:lpstr>
      <vt:lpstr>ОНКОЛОГИЯ</vt:lpstr>
      <vt:lpstr>Развитие КСГ: дополнительно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Российская модель КСГ: проблемы группировки</dc:title>
  <dc:creator>Авксентьева</dc:creator>
  <cp:lastModifiedBy>Авксентьева</cp:lastModifiedBy>
  <cp:revision>89</cp:revision>
  <dcterms:created xsi:type="dcterms:W3CDTF">2013-10-27T11:47:01Z</dcterms:created>
  <dcterms:modified xsi:type="dcterms:W3CDTF">2013-12-06T05:11:31Z</dcterms:modified>
</cp:coreProperties>
</file>