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57" r:id="rId2"/>
    <p:sldId id="361" r:id="rId3"/>
    <p:sldId id="348" r:id="rId4"/>
    <p:sldId id="359" r:id="rId5"/>
    <p:sldId id="360" r:id="rId6"/>
    <p:sldId id="363" r:id="rId7"/>
    <p:sldId id="318" r:id="rId8"/>
    <p:sldId id="320" r:id="rId9"/>
    <p:sldId id="292" r:id="rId10"/>
    <p:sldId id="323" r:id="rId11"/>
    <p:sldId id="350" r:id="rId12"/>
    <p:sldId id="349" r:id="rId13"/>
    <p:sldId id="321" r:id="rId14"/>
    <p:sldId id="322" r:id="rId15"/>
    <p:sldId id="306" r:id="rId16"/>
    <p:sldId id="326" r:id="rId17"/>
    <p:sldId id="355" r:id="rId18"/>
    <p:sldId id="327" r:id="rId19"/>
    <p:sldId id="330" r:id="rId20"/>
    <p:sldId id="328" r:id="rId21"/>
    <p:sldId id="333" r:id="rId22"/>
    <p:sldId id="335" r:id="rId23"/>
    <p:sldId id="353" r:id="rId24"/>
    <p:sldId id="337" r:id="rId25"/>
    <p:sldId id="339" r:id="rId26"/>
    <p:sldId id="340" r:id="rId27"/>
    <p:sldId id="309" r:id="rId28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6919" autoAdjust="0"/>
    <p:restoredTop sz="91080" autoAdjust="0"/>
  </p:normalViewPr>
  <p:slideViewPr>
    <p:cSldViewPr>
      <p:cViewPr varScale="1">
        <p:scale>
          <a:sx n="99" d="100"/>
          <a:sy n="99" d="100"/>
        </p:scale>
        <p:origin x="1872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30" d="100"/>
          <a:sy n="130" d="100"/>
        </p:scale>
        <p:origin x="-1362" y="210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0667"/>
          </a:xfrm>
          <a:prstGeom prst="rect">
            <a:avLst/>
          </a:prstGeom>
        </p:spPr>
        <p:txBody>
          <a:bodyPr vert="horz" lIns="95575" tIns="47787" rIns="95575" bIns="4778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0667"/>
          </a:xfrm>
          <a:prstGeom prst="rect">
            <a:avLst/>
          </a:prstGeom>
        </p:spPr>
        <p:txBody>
          <a:bodyPr vert="horz" lIns="95575" tIns="47787" rIns="95575" bIns="4778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C4632F5-DCF9-4B32-BD30-26142A852CE6}" type="datetimeFigureOut">
              <a:rPr lang="en-GB"/>
              <a:pPr>
                <a:defRPr/>
              </a:pPr>
              <a:t>05/12/2013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9688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5" tIns="47787" rIns="95575" bIns="47787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599" y="4861155"/>
            <a:ext cx="5680103" cy="4607458"/>
          </a:xfrm>
          <a:prstGeom prst="rect">
            <a:avLst/>
          </a:prstGeom>
        </p:spPr>
        <p:txBody>
          <a:bodyPr vert="horz" lIns="95575" tIns="47787" rIns="95575" bIns="47787" rtlCol="0">
            <a:normAutofit/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smtClean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2309"/>
            <a:ext cx="3077137" cy="510667"/>
          </a:xfrm>
          <a:prstGeom prst="rect">
            <a:avLst/>
          </a:prstGeom>
        </p:spPr>
        <p:txBody>
          <a:bodyPr vert="horz" lIns="95575" tIns="47787" rIns="95575" bIns="4778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0506" y="9722309"/>
            <a:ext cx="3077137" cy="510667"/>
          </a:xfrm>
          <a:prstGeom prst="rect">
            <a:avLst/>
          </a:prstGeom>
        </p:spPr>
        <p:txBody>
          <a:bodyPr vert="horz" lIns="95575" tIns="47787" rIns="95575" bIns="4778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40014BBC-3796-47C8-9417-6339D441AC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090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757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E4E976-F423-4F1D-A929-30947F37F4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3179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7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885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86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000" dirty="0" smtClean="0">
              <a:latin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D9605A-BA37-4056-9D7B-4C34B80B6B17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11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47684">
              <a:defRPr/>
            </a:pPr>
            <a:endParaRPr lang="de-DE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341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169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dirty="0" smtClean="0"/>
              <a:t>Длина линии  соответствует диапазону индекса цен для сравнения удельного веса затрат по странам </a:t>
            </a:r>
            <a:r>
              <a:rPr lang="en-US" sz="1200" dirty="0" smtClean="0"/>
              <a:t>(</a:t>
            </a:r>
            <a:r>
              <a:rPr lang="ru-RU" sz="1200" dirty="0" smtClean="0"/>
              <a:t>относительная доля</a:t>
            </a:r>
            <a:r>
              <a:rPr lang="en-US" sz="1200" dirty="0" smtClean="0"/>
              <a:t>, </a:t>
            </a:r>
            <a:r>
              <a:rPr lang="ru-RU" sz="1200" dirty="0" smtClean="0"/>
              <a:t>тарифы или баллы</a:t>
            </a:r>
            <a:r>
              <a:rPr lang="en-US" sz="1200" dirty="0" smtClean="0"/>
              <a:t>) </a:t>
            </a:r>
            <a:r>
              <a:rPr lang="ru-RU" sz="1200" dirty="0" smtClean="0"/>
              <a:t>с удельным весом </a:t>
            </a:r>
            <a:r>
              <a:rPr lang="ru-RU" dirty="0" smtClean="0"/>
              <a:t>на основе индекса КСГ </a:t>
            </a:r>
            <a:r>
              <a:rPr lang="en-US" sz="1200" dirty="0" smtClean="0"/>
              <a:t>(</a:t>
            </a:r>
            <a:r>
              <a:rPr lang="ru-RU" sz="1200" dirty="0" smtClean="0"/>
              <a:t>индекс цен </a:t>
            </a:r>
            <a:r>
              <a:rPr lang="en-US" sz="1200" dirty="0" smtClean="0"/>
              <a:t>= 1)</a:t>
            </a:r>
            <a:r>
              <a:rPr lang="ru-RU" sz="1200" dirty="0" smtClean="0"/>
              <a:t> по эпизоду лечения </a:t>
            </a:r>
            <a:r>
              <a:rPr lang="en-US" sz="1200" dirty="0" smtClean="0"/>
              <a:t>(</a:t>
            </a:r>
            <a:r>
              <a:rPr lang="ru-RU" sz="1200" dirty="0" smtClean="0"/>
              <a:t>КСГ, к которой относится стандартный случай без осложнений</a:t>
            </a:r>
            <a:r>
              <a:rPr lang="en-US" sz="1200" dirty="0" smtClean="0"/>
              <a:t>). </a:t>
            </a:r>
          </a:p>
          <a:p>
            <a:pPr marL="0" indent="0">
              <a:buNone/>
            </a:pPr>
            <a:r>
              <a:rPr lang="ru-RU" sz="1200" dirty="0" smtClean="0"/>
              <a:t>Размер кружков соответствует количеству групп КСГ, используемых при классификации больных.</a:t>
            </a:r>
            <a:endParaRPr lang="en-GB" sz="1200" dirty="0" smtClean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5348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000" dirty="0" smtClean="0">
              <a:latin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D9605A-BA37-4056-9D7B-4C34B80B6B17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9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604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000" dirty="0" smtClean="0">
              <a:latin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5B633D-249A-4DB5-B718-B766E8159D9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72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433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3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046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000" dirty="0" smtClean="0">
              <a:latin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D9605A-BA37-4056-9D7B-4C34B80B6B17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64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726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9252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z="1000" dirty="0" smtClean="0">
              <a:latin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D9605A-BA37-4056-9D7B-4C34B80B6B17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674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943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199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374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014BBC-3796-47C8-9417-6339D441AC58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492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3DB04B-4935-4EEC-BDD5-215800988747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765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DE18AF-3F4F-488C-928E-D2BC18518E39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987675" y="6519863"/>
            <a:ext cx="317658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9D0C0-892D-4013-ABA3-BBB9D9FE47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 dirty="0" smtClean="0"/>
              <a:t>Titelmasterformat durch Klicken bearbeiten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584"/>
          </a:xfrm>
        </p:spPr>
        <p:txBody>
          <a:bodyPr>
            <a:no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0712A-E952-4F2F-9352-8E85E39E9D2B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BC7F8-46C7-4AD2-9783-E1324F02D8C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6DF0A-7C37-47C1-A5BD-7AC289AE4DC9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A864E-FB48-47C7-9ADF-9AB71EA516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32ACE-9C3A-47F4-9FBB-BEF0DCEB3F54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60381-CE14-4AE8-A3B4-29B3C9C79A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4ECAC-0769-4877-8932-F6350BFEB11A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02437-8CB2-4E41-AABB-D02222C090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85582-D543-492F-A159-2BD9D9DDDBD4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A723C-A1AC-450C-925A-C15A8F9F90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92F37-3EE5-42E6-9C16-3C31E1E67A7B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F5986-8ABF-4040-BB9D-0ADB9455D7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B1F99-8E71-4DF6-BEF9-88A41D0C2BE0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56513-CAB7-49E7-892C-06A15AB0F3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AC13-470D-4C1A-881A-14DC3E74E97A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53554-0EE7-4DCC-9F43-0F2304333E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AC10E-AC55-496B-9269-63820437C7E8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80C23-5661-4B63-850F-C62970B72E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472C5-35CD-40D9-B2D2-A10C11F6FAF4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1B71E-EE99-41A0-A79A-D296994F2B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3175" y="3175"/>
            <a:ext cx="9144000" cy="539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1" name="Picture 8" descr="tub_4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66000" y="73025"/>
            <a:ext cx="17272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9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3175" y="533400"/>
            <a:ext cx="9144000" cy="233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Text Box 14"/>
          <p:cNvSpPr txBox="1">
            <a:spLocks noChangeArrowheads="1"/>
          </p:cNvSpPr>
          <p:nvPr userDrawn="1"/>
        </p:nvSpPr>
        <p:spPr bwMode="auto">
          <a:xfrm>
            <a:off x="0" y="85725"/>
            <a:ext cx="6769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5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-100013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GB" smtClean="0"/>
          </a:p>
        </p:txBody>
      </p:sp>
      <p:sp>
        <p:nvSpPr>
          <p:cNvPr id="205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052513"/>
            <a:ext cx="822960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95288" y="65198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F794B7-6DA6-4B99-A851-E14988B057FF}" type="datetime1">
              <a:rPr lang="en-US" smtClean="0"/>
              <a:t>12/5/2013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59113" y="6519863"/>
            <a:ext cx="3032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5198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19B9F7-5F69-4992-8467-62D6230E9F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1" name="Line 18"/>
          <p:cNvSpPr>
            <a:spLocks noChangeShapeType="1"/>
          </p:cNvSpPr>
          <p:nvPr userDrawn="1"/>
        </p:nvSpPr>
        <p:spPr bwMode="auto">
          <a:xfrm>
            <a:off x="0" y="6538913"/>
            <a:ext cx="91440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00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467600" cy="2209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Международный опыт </a:t>
            </a:r>
            <a:r>
              <a:rPr lang="ru-RU" sz="3200" dirty="0">
                <a:solidFill>
                  <a:schemeClr val="tx1"/>
                </a:solidFill>
              </a:rPr>
              <a:t>развития </a:t>
            </a:r>
            <a:r>
              <a:rPr lang="ru-RU" sz="3200" dirty="0" smtClean="0">
                <a:solidFill>
                  <a:schemeClr val="tx1"/>
                </a:solidFill>
              </a:rPr>
              <a:t>систем </a:t>
            </a:r>
            <a:r>
              <a:rPr lang="ru-RU" sz="3200" dirty="0">
                <a:solidFill>
                  <a:schemeClr val="tx1"/>
                </a:solidFill>
              </a:rPr>
              <a:t>оплаты стационарной помощи на основе клинико-статистических </a:t>
            </a:r>
            <a:r>
              <a:rPr lang="ru-RU" sz="3200" dirty="0" smtClean="0">
                <a:solidFill>
                  <a:schemeClr val="tx1"/>
                </a:solidFill>
              </a:rPr>
              <a:t>групп (</a:t>
            </a:r>
            <a:r>
              <a:rPr lang="en-US" sz="3200" dirty="0" smtClean="0">
                <a:solidFill>
                  <a:schemeClr val="tx1"/>
                </a:solidFill>
              </a:rPr>
              <a:t>DRG)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070" descr="wbcube-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476672"/>
            <a:ext cx="98742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btitle 2"/>
          <p:cNvSpPr txBox="1">
            <a:spLocks/>
          </p:cNvSpPr>
          <p:nvPr/>
        </p:nvSpPr>
        <p:spPr bwMode="auto">
          <a:xfrm>
            <a:off x="1475656" y="6309320"/>
            <a:ext cx="6400800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tx1"/>
                </a:solidFill>
              </a:rPr>
              <a:t>Москва, Декабрь 2013 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85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150"/>
            <a:ext cx="8820150" cy="2952750"/>
          </a:xfrm>
        </p:spPr>
        <p:txBody>
          <a:bodyPr/>
          <a:lstStyle/>
          <a:p>
            <a:pPr algn="just" eaLnBrk="1" hangingPunct="1">
              <a:spcAft>
                <a:spcPts val="600"/>
              </a:spcAft>
              <a:buFont typeface="Wingdings" pitchFamily="2" charset="2"/>
              <a:buNone/>
            </a:pPr>
            <a:r>
              <a:rPr lang="ru-RU" sz="2400" dirty="0" smtClean="0">
                <a:latin typeface="Verdana" pitchFamily="34" charset="0"/>
              </a:rPr>
              <a:t>   Клинико-статистические группы (КСГ) это классификация стационарных случаев в группы, клинически однородные - и сходные по средней ресурсоемкости.  Под ресурсоемкостью понимается не только близкая средняя стоимость, но также близкая структура затрат и набор используемых клинических ресурсов.</a:t>
            </a:r>
          </a:p>
          <a:p>
            <a:pPr algn="just" eaLnBrk="1" hangingPunct="1"/>
            <a:endParaRPr lang="ru-RU" sz="1800" dirty="0" smtClean="0">
              <a:latin typeface="Times New Roman" pitchFamily="18" charset="0"/>
            </a:endParaRPr>
          </a:p>
          <a:p>
            <a:pPr eaLnBrk="1" hangingPunct="1"/>
            <a:endParaRPr lang="en-US" sz="1800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1050" y="3644900"/>
            <a:ext cx="5473278" cy="2560638"/>
            <a:chOff x="0" y="0"/>
            <a:chExt cx="20000" cy="20000"/>
          </a:xfrm>
        </p:grpSpPr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6429" y="0"/>
              <a:ext cx="6789" cy="643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dist="57238" dir="2021404" algn="ctr" rotWithShape="0">
                <a:srgbClr val="000000"/>
              </a:outerShdw>
            </a:effectLst>
          </p:spPr>
          <p:txBody>
            <a:bodyPr lIns="12700" tIns="12700" rIns="12700" bIns="12700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ru-RU" sz="800" b="1" dirty="0">
                <a:solidFill>
                  <a:schemeClr val="bg2"/>
                </a:solidFill>
                <a:cs typeface="+mn-cs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ru-RU" sz="3200" b="1" dirty="0" smtClean="0"/>
                <a:t>КСГ</a:t>
              </a:r>
              <a:endParaRPr kumimoji="1" lang="ru-RU" sz="1000" dirty="0">
                <a:cs typeface="+mn-cs"/>
              </a:endParaRPr>
            </a:p>
          </p:txBody>
        </p:sp>
        <p:sp>
          <p:nvSpPr>
            <p:cNvPr id="50182" name="Rectangle 6"/>
            <p:cNvSpPr>
              <a:spLocks noChangeArrowheads="1"/>
            </p:cNvSpPr>
            <p:nvPr/>
          </p:nvSpPr>
          <p:spPr bwMode="auto">
            <a:xfrm>
              <a:off x="12139" y="10713"/>
              <a:ext cx="7861" cy="928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dist="57238" dir="2021404" algn="ctr" rotWithShape="0">
                <a:srgbClr val="000000"/>
              </a:outerShdw>
            </a:effectLst>
          </p:spPr>
          <p:txBody>
            <a:bodyPr lIns="12700" tIns="12700" rIns="12700" bIns="12700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ru-RU" sz="2000" b="1" dirty="0" smtClean="0">
                <a:cs typeface="+mn-cs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ru-RU" sz="2000" b="1" dirty="0" smtClean="0">
                  <a:cs typeface="+mn-cs"/>
                </a:rPr>
                <a:t>Затратоемкость</a:t>
              </a:r>
              <a:endParaRPr kumimoji="1" lang="ru-RU" sz="1000" dirty="0">
                <a:cs typeface="+mn-cs"/>
              </a:endParaRP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0" y="10713"/>
              <a:ext cx="8215" cy="928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>
              <a:outerShdw dist="57238" dir="2021404" algn="ctr" rotWithShape="0">
                <a:srgbClr val="000000"/>
              </a:outerShdw>
            </a:effectLst>
          </p:spPr>
          <p:txBody>
            <a:bodyPr lIns="12700" tIns="12700" rIns="12700" bIns="12700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ru-RU" sz="800" b="1">
                <a:solidFill>
                  <a:schemeClr val="bg2"/>
                </a:solidFill>
                <a:cs typeface="+mn-cs"/>
              </a:endParaRP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ru-RU" sz="2000" b="1">
                  <a:cs typeface="+mn-cs"/>
                </a:rPr>
                <a:t>Клинически состоятельная группа</a:t>
              </a:r>
            </a:p>
          </p:txBody>
        </p:sp>
        <p:sp>
          <p:nvSpPr>
            <p:cNvPr id="20489" name="Line 8"/>
            <p:cNvSpPr>
              <a:spLocks noChangeShapeType="1"/>
            </p:cNvSpPr>
            <p:nvPr/>
          </p:nvSpPr>
          <p:spPr bwMode="auto">
            <a:xfrm flipV="1">
              <a:off x="4642" y="9283"/>
              <a:ext cx="2860" cy="14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0" name="Line 9"/>
            <p:cNvSpPr>
              <a:spLocks noChangeShapeType="1"/>
            </p:cNvSpPr>
            <p:nvPr/>
          </p:nvSpPr>
          <p:spPr bwMode="auto">
            <a:xfrm flipV="1">
              <a:off x="7499" y="7855"/>
              <a:ext cx="2502" cy="14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type="none" w="sm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 flipH="1" flipV="1">
              <a:off x="12498" y="9283"/>
              <a:ext cx="2860" cy="143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lg" len="lg"/>
              <a:tailEnd type="triangl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 flipH="1" flipV="1">
              <a:off x="9999" y="7855"/>
              <a:ext cx="2502" cy="14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lg"/>
              <a:tailEnd type="none" w="sm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 flipV="1">
              <a:off x="9999" y="6427"/>
              <a:ext cx="2" cy="14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0189" name="Oval 13"/>
            <p:cNvSpPr>
              <a:spLocks noChangeArrowheads="1"/>
            </p:cNvSpPr>
            <p:nvPr/>
          </p:nvSpPr>
          <p:spPr bwMode="auto">
            <a:xfrm>
              <a:off x="9027" y="13230"/>
              <a:ext cx="1785" cy="3571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57238" dir="2021404" algn="ctr" rotWithShape="0">
                <a:srgbClr val="000000"/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 flipH="1">
              <a:off x="8213" y="14996"/>
              <a:ext cx="717" cy="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 flipH="1">
              <a:off x="11070" y="14981"/>
              <a:ext cx="1104" cy="2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9947" y="13940"/>
              <a:ext cx="2" cy="2147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>
              <a:off x="9441" y="14981"/>
              <a:ext cx="984" cy="5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42137510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2" y="116632"/>
            <a:ext cx="8954776" cy="692771"/>
          </a:xfrm>
        </p:spPr>
        <p:txBody>
          <a:bodyPr/>
          <a:lstStyle/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Какие страны используют</a:t>
            </a:r>
            <a:r>
              <a:rPr lang="en-CA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кроме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того, ряд стран в процессе принятия решений)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17" y="951895"/>
            <a:ext cx="9120152" cy="59330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871203"/>
              </p:ext>
            </p:extLst>
          </p:nvPr>
        </p:nvGraphicFramePr>
        <p:xfrm>
          <a:off x="179512" y="1516737"/>
          <a:ext cx="8964488" cy="4869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561"/>
                <a:gridCol w="1120561"/>
                <a:gridCol w="1120561"/>
                <a:gridCol w="1120561"/>
                <a:gridCol w="1245629"/>
                <a:gridCol w="932359"/>
                <a:gridCol w="1183695"/>
                <a:gridCol w="1120561"/>
              </a:tblGrid>
              <a:tr h="35838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e-DE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Результативность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Контроль расходов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Техническая эффективность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Качество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Простота</a:t>
                      </a:r>
                      <a:r>
                        <a:rPr lang="ru-RU" sz="16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управления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«Прозрачность»</a:t>
                      </a:r>
                      <a:endParaRPr lang="de-DE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82556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Times New Roman"/>
                        </a:rPr>
                        <a:t>Количество услуг в рамках случая</a:t>
                      </a:r>
                      <a:endParaRPr lang="de-DE" sz="1600" b="1" kern="1200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Times New Roman"/>
                        </a:rPr>
                        <a:t>Количество случаев</a:t>
                      </a:r>
                      <a:endParaRPr lang="de-DE" sz="1600" b="1" kern="1200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744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Calibri"/>
                          <a:cs typeface="Times New Roman"/>
                        </a:rPr>
                        <a:t>Оплата за услугу</a:t>
                      </a:r>
                      <a:endParaRPr lang="de-DE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0680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Calibri"/>
                          <a:cs typeface="Times New Roman"/>
                        </a:rPr>
                        <a:t>КСГ</a:t>
                      </a:r>
                      <a:endParaRPr lang="de-DE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73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Calibri"/>
                          <a:cs typeface="Times New Roman"/>
                        </a:rPr>
                        <a:t>Смета расходов</a:t>
                      </a:r>
                      <a:endParaRPr lang="de-DE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73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Calibri"/>
                          <a:cs typeface="Times New Roman"/>
                        </a:rPr>
                        <a:t>Глобальный бюджет</a:t>
                      </a:r>
                      <a:endParaRPr lang="de-DE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de-DE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  <a:endParaRPr lang="de-DE" sz="2400" b="1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de-DE" sz="2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7" name="Titel 1"/>
          <p:cNvSpPr txBox="1">
            <a:spLocks/>
          </p:cNvSpPr>
          <p:nvPr/>
        </p:nvSpPr>
        <p:spPr>
          <a:xfrm>
            <a:off x="34925" y="-26988"/>
            <a:ext cx="8229600" cy="7921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sz="2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Gleichschenkliges Dreieck 9"/>
          <p:cNvSpPr/>
          <p:nvPr/>
        </p:nvSpPr>
        <p:spPr>
          <a:xfrm>
            <a:off x="1331641" y="4561855"/>
            <a:ext cx="4176463" cy="1773740"/>
          </a:xfrm>
          <a:prstGeom prst="triangle">
            <a:avLst>
              <a:gd name="adj" fmla="val 4971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de-DE"/>
          </a:p>
        </p:txBody>
      </p:sp>
      <p:sp>
        <p:nvSpPr>
          <p:cNvPr id="9279" name="Text Box 3"/>
          <p:cNvSpPr txBox="1">
            <a:spLocks noChangeArrowheads="1"/>
          </p:cNvSpPr>
          <p:nvPr/>
        </p:nvSpPr>
        <p:spPr bwMode="auto">
          <a:xfrm>
            <a:off x="1832139" y="5442769"/>
            <a:ext cx="3384550" cy="8362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Европейские страны,</a:t>
            </a:r>
            <a:r>
              <a:rPr lang="de-DE" sz="2400" dirty="0" smtClean="0">
                <a:solidFill>
                  <a:schemeClr val="bg1"/>
                </a:solidFill>
                <a:cs typeface="Arial" pitchFamily="34" charset="0"/>
              </a:rPr>
              <a:t>1990/2000</a:t>
            </a:r>
            <a:endParaRPr lang="de-DE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Gleichschenkliges Dreieck 12"/>
          <p:cNvSpPr/>
          <p:nvPr/>
        </p:nvSpPr>
        <p:spPr>
          <a:xfrm rot="10800000">
            <a:off x="1642220" y="3023460"/>
            <a:ext cx="3505844" cy="933450"/>
          </a:xfrm>
          <a:prstGeom prst="triangle">
            <a:avLst>
              <a:gd name="adj" fmla="val 49686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de-DE" dirty="0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032958" y="3001235"/>
            <a:ext cx="2982913" cy="451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США,</a:t>
            </a:r>
            <a:r>
              <a:rPr lang="de-DE" sz="2400" dirty="0" smtClean="0">
                <a:solidFill>
                  <a:schemeClr val="bg1"/>
                </a:solidFill>
                <a:cs typeface="Arial" pitchFamily="34" charset="0"/>
              </a:rPr>
              <a:t> 1980</a:t>
            </a:r>
            <a:r>
              <a:rPr lang="ru-RU" sz="2400" dirty="0" smtClean="0">
                <a:solidFill>
                  <a:schemeClr val="bg1"/>
                </a:solidFill>
                <a:cs typeface="Arial" pitchFamily="34" charset="0"/>
              </a:rPr>
              <a:t>-е</a:t>
            </a:r>
            <a:endParaRPr lang="de-DE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>
            <a:off x="395288" y="185582"/>
            <a:ext cx="8062912" cy="867153"/>
          </a:xfrm>
          <a:prstGeom prst="rect">
            <a:avLst/>
          </a:prstGeom>
        </p:spPr>
        <p:txBody>
          <a:bodyPr anchor="t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Почему КСГ</a:t>
            </a:r>
            <a:r>
              <a:rPr kumimoji="0" lang="de-DE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 </a:t>
            </a: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Преимущества и недостатки разных методов финансирования</a:t>
            </a:r>
            <a:r>
              <a:rPr kumimoji="0" lang="de-DE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de-DE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de-DE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Gleichschenkliges Dreieck 9"/>
          <p:cNvSpPr/>
          <p:nvPr/>
        </p:nvSpPr>
        <p:spPr>
          <a:xfrm>
            <a:off x="5148064" y="4178476"/>
            <a:ext cx="3843337" cy="1264293"/>
          </a:xfrm>
          <a:prstGeom prst="triangle">
            <a:avLst>
              <a:gd name="adj" fmla="val 4971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de-DE"/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5632852" y="4611445"/>
            <a:ext cx="2872063" cy="8624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>
              <a:lnSpc>
                <a:spcPts val="3000"/>
              </a:lnSpc>
            </a:pPr>
            <a:r>
              <a:rPr lang="ru-RU" sz="1600" dirty="0" smtClean="0">
                <a:solidFill>
                  <a:schemeClr val="bg1"/>
                </a:solidFill>
                <a:cs typeface="Arial" pitchFamily="34" charset="0"/>
              </a:rPr>
              <a:t>СНГ, Восточная </a:t>
            </a:r>
            <a:endParaRPr lang="en-US" sz="1600" dirty="0" smtClean="0">
              <a:solidFill>
                <a:schemeClr val="bg1"/>
              </a:solidFill>
              <a:cs typeface="Arial" pitchFamily="34" charset="0"/>
            </a:endParaRPr>
          </a:p>
          <a:p>
            <a:pPr algn="ctr">
              <a:lnSpc>
                <a:spcPts val="3000"/>
              </a:lnSpc>
            </a:pPr>
            <a:r>
              <a:rPr lang="ru-RU" sz="1600" dirty="0" smtClean="0">
                <a:solidFill>
                  <a:schemeClr val="bg1"/>
                </a:solidFill>
                <a:cs typeface="Arial" pitchFamily="34" charset="0"/>
              </a:rPr>
              <a:t>Европа</a:t>
            </a:r>
            <a:r>
              <a:rPr lang="en-US" sz="1600" dirty="0" smtClean="0">
                <a:solidFill>
                  <a:schemeClr val="bg1"/>
                </a:solidFill>
                <a:cs typeface="Arial" pitchFamily="34" charset="0"/>
              </a:rPr>
              <a:t>, </a:t>
            </a:r>
            <a:r>
              <a:rPr lang="ru-RU" sz="1600" dirty="0" smtClean="0">
                <a:solidFill>
                  <a:schemeClr val="bg1"/>
                </a:solidFill>
                <a:cs typeface="Arial" pitchFamily="34" charset="0"/>
              </a:rPr>
              <a:t>2005</a:t>
            </a:r>
            <a:r>
              <a:rPr lang="en-US" sz="1600" dirty="0" smtClean="0">
                <a:solidFill>
                  <a:schemeClr val="bg1"/>
                </a:solidFill>
                <a:cs typeface="Arial" pitchFamily="34" charset="0"/>
              </a:rPr>
              <a:t>/2013</a:t>
            </a:r>
            <a:endParaRPr lang="de-DE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847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279" grpId="0"/>
      <p:bldP spid="13" grpId="0" animBg="1"/>
      <p:bldP spid="14" grpId="0"/>
      <p:bldP spid="11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96"/>
            <a:ext cx="822960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Несколько постулатов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46786"/>
            <a:ext cx="8633600" cy="5108023"/>
          </a:xfrm>
        </p:spPr>
        <p:txBody>
          <a:bodyPr/>
          <a:lstStyle/>
          <a:p>
            <a:r>
              <a:rPr lang="ru-RU" dirty="0" smtClean="0"/>
              <a:t>Нет ни одной «идеальной» системы финансирования</a:t>
            </a:r>
          </a:p>
          <a:p>
            <a:r>
              <a:rPr lang="ru-RU" dirty="0" smtClean="0"/>
              <a:t>Любая система финансирования нуждается в постоянных изменениях и модификациях</a:t>
            </a:r>
          </a:p>
          <a:p>
            <a:r>
              <a:rPr lang="ru-RU" dirty="0" smtClean="0"/>
              <a:t>Ни одна международная модель не может быть напрямую внедрена в другой стране</a:t>
            </a:r>
          </a:p>
          <a:p>
            <a:r>
              <a:rPr lang="ru-RU" dirty="0" smtClean="0"/>
              <a:t>Основная задача методов финансирования- </a:t>
            </a:r>
            <a:r>
              <a:rPr lang="ru-RU" b="1" i="1" dirty="0" smtClean="0"/>
              <a:t>влиять на поведение поставщиков помощи </a:t>
            </a:r>
            <a:r>
              <a:rPr lang="ru-RU" dirty="0" smtClean="0"/>
              <a:t>и создавать для них нужные стимулы (а не «механическое» распределение бюджета)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26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96"/>
            <a:ext cx="822960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Основные сферы применения КСГ в мире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036" y="1556792"/>
            <a:ext cx="8499928" cy="4824536"/>
          </a:xfrm>
        </p:spPr>
        <p:txBody>
          <a:bodyPr/>
          <a:lstStyle/>
          <a:p>
            <a:r>
              <a:rPr lang="ru-RU" dirty="0" smtClean="0"/>
              <a:t>Оценка </a:t>
            </a:r>
            <a:r>
              <a:rPr lang="ru-RU" dirty="0"/>
              <a:t>эффективности работы </a:t>
            </a:r>
            <a:r>
              <a:rPr lang="ru-RU" dirty="0" smtClean="0"/>
              <a:t>стационаров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Измерение «результатов» деятельности </a:t>
            </a:r>
            <a:r>
              <a:rPr lang="ru-RU" dirty="0" smtClean="0"/>
              <a:t>стационаров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Распределение бюджета здравоохранения</a:t>
            </a:r>
            <a:endParaRPr lang="en-US" dirty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76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724" y="61913"/>
            <a:ext cx="822960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Сроки</a:t>
            </a:r>
            <a:r>
              <a:rPr lang="en-GB" sz="3200" b="1" dirty="0" smtClean="0">
                <a:solidFill>
                  <a:srgbClr val="FF0000"/>
                </a:solidFill>
              </a:rPr>
              <a:t>/</a:t>
            </a:r>
            <a:r>
              <a:rPr lang="ru-RU" sz="3200" b="1" dirty="0" smtClean="0">
                <a:solidFill>
                  <a:srgbClr val="FF0000"/>
                </a:solidFill>
              </a:rPr>
              <a:t>цели внедрения систем оплаты на основе КСГ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9213" y="1166813"/>
            <a:ext cx="9117010" cy="5000625"/>
            <a:chOff x="31" y="735"/>
            <a:chExt cx="5743" cy="3150"/>
          </a:xfrm>
        </p:grpSpPr>
        <p:grpSp>
          <p:nvGrpSpPr>
            <p:cNvPr id="8" name="Group 205"/>
            <p:cNvGrpSpPr>
              <a:grpSpLocks/>
            </p:cNvGrpSpPr>
            <p:nvPr/>
          </p:nvGrpSpPr>
          <p:grpSpPr bwMode="auto">
            <a:xfrm>
              <a:off x="31" y="735"/>
              <a:ext cx="5743" cy="3150"/>
              <a:chOff x="31" y="735"/>
              <a:chExt cx="5743" cy="3150"/>
            </a:xfrm>
          </p:grpSpPr>
          <p:sp>
            <p:nvSpPr>
              <p:cNvPr id="67534" name="Rectangle 5"/>
              <p:cNvSpPr>
                <a:spLocks noChangeArrowheads="1"/>
              </p:cNvSpPr>
              <p:nvPr/>
            </p:nvSpPr>
            <p:spPr bwMode="auto">
              <a:xfrm>
                <a:off x="1926" y="988"/>
                <a:ext cx="1835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5" name="Rectangle 6"/>
              <p:cNvSpPr>
                <a:spLocks noChangeArrowheads="1"/>
              </p:cNvSpPr>
              <p:nvPr/>
            </p:nvSpPr>
            <p:spPr bwMode="auto">
              <a:xfrm>
                <a:off x="1354" y="1146"/>
                <a:ext cx="1263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6" name="Rectangle 7"/>
              <p:cNvSpPr>
                <a:spLocks noChangeArrowheads="1"/>
              </p:cNvSpPr>
              <p:nvPr/>
            </p:nvSpPr>
            <p:spPr bwMode="auto">
              <a:xfrm>
                <a:off x="2612" y="1146"/>
                <a:ext cx="1149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7" name="Rectangle 8"/>
              <p:cNvSpPr>
                <a:spLocks noChangeArrowheads="1"/>
              </p:cNvSpPr>
              <p:nvPr/>
            </p:nvSpPr>
            <p:spPr bwMode="auto">
              <a:xfrm>
                <a:off x="2612" y="1304"/>
                <a:ext cx="120" cy="14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8" name="Rectangle 9"/>
              <p:cNvSpPr>
                <a:spLocks noChangeArrowheads="1"/>
              </p:cNvSpPr>
              <p:nvPr/>
            </p:nvSpPr>
            <p:spPr bwMode="auto">
              <a:xfrm>
                <a:off x="2726" y="1304"/>
                <a:ext cx="1035" cy="142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9" name="Rectangle 10"/>
              <p:cNvSpPr>
                <a:spLocks noChangeArrowheads="1"/>
              </p:cNvSpPr>
              <p:nvPr/>
            </p:nvSpPr>
            <p:spPr bwMode="auto">
              <a:xfrm>
                <a:off x="1697" y="1484"/>
                <a:ext cx="120" cy="19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0" name="Rectangle 11"/>
              <p:cNvSpPr>
                <a:spLocks noChangeArrowheads="1"/>
              </p:cNvSpPr>
              <p:nvPr/>
            </p:nvSpPr>
            <p:spPr bwMode="auto">
              <a:xfrm>
                <a:off x="1812" y="1484"/>
                <a:ext cx="1949" cy="19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1" name="Rectangle 12"/>
              <p:cNvSpPr>
                <a:spLocks noChangeArrowheads="1"/>
              </p:cNvSpPr>
              <p:nvPr/>
            </p:nvSpPr>
            <p:spPr bwMode="auto">
              <a:xfrm>
                <a:off x="1240" y="1712"/>
                <a:ext cx="577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2" name="Rectangle 13"/>
              <p:cNvSpPr>
                <a:spLocks noChangeArrowheads="1"/>
              </p:cNvSpPr>
              <p:nvPr/>
            </p:nvSpPr>
            <p:spPr bwMode="auto">
              <a:xfrm>
                <a:off x="1812" y="1712"/>
                <a:ext cx="1949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3" name="Rectangle 14"/>
              <p:cNvSpPr>
                <a:spLocks noChangeArrowheads="1"/>
              </p:cNvSpPr>
              <p:nvPr/>
            </p:nvSpPr>
            <p:spPr bwMode="auto">
              <a:xfrm>
                <a:off x="2612" y="1870"/>
                <a:ext cx="234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4" name="Rectangle 15"/>
              <p:cNvSpPr>
                <a:spLocks noChangeArrowheads="1"/>
              </p:cNvSpPr>
              <p:nvPr/>
            </p:nvSpPr>
            <p:spPr bwMode="auto">
              <a:xfrm>
                <a:off x="2841" y="1870"/>
                <a:ext cx="920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5" name="Rectangle 16"/>
              <p:cNvSpPr>
                <a:spLocks noChangeArrowheads="1"/>
              </p:cNvSpPr>
              <p:nvPr/>
            </p:nvSpPr>
            <p:spPr bwMode="auto">
              <a:xfrm>
                <a:off x="1354" y="2028"/>
                <a:ext cx="120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6" name="Rectangle 17"/>
              <p:cNvSpPr>
                <a:spLocks noChangeArrowheads="1"/>
              </p:cNvSpPr>
              <p:nvPr/>
            </p:nvSpPr>
            <p:spPr bwMode="auto">
              <a:xfrm>
                <a:off x="1468" y="2028"/>
                <a:ext cx="2293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7" name="Rectangle 18"/>
              <p:cNvSpPr>
                <a:spLocks noChangeArrowheads="1"/>
              </p:cNvSpPr>
              <p:nvPr/>
            </p:nvSpPr>
            <p:spPr bwMode="auto">
              <a:xfrm>
                <a:off x="2841" y="2186"/>
                <a:ext cx="920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8" name="Rectangle 19"/>
              <p:cNvSpPr>
                <a:spLocks noChangeArrowheads="1"/>
              </p:cNvSpPr>
              <p:nvPr/>
            </p:nvSpPr>
            <p:spPr bwMode="auto">
              <a:xfrm>
                <a:off x="3184" y="2344"/>
                <a:ext cx="119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49" name="Rectangle 20"/>
              <p:cNvSpPr>
                <a:spLocks noChangeArrowheads="1"/>
              </p:cNvSpPr>
              <p:nvPr/>
            </p:nvSpPr>
            <p:spPr bwMode="auto">
              <a:xfrm>
                <a:off x="3298" y="2344"/>
                <a:ext cx="463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0" name="Rectangle 21"/>
              <p:cNvSpPr>
                <a:spLocks noChangeArrowheads="1"/>
              </p:cNvSpPr>
              <p:nvPr/>
            </p:nvSpPr>
            <p:spPr bwMode="auto">
              <a:xfrm>
                <a:off x="439" y="2502"/>
                <a:ext cx="463" cy="120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1" name="Rectangle 22"/>
              <p:cNvSpPr>
                <a:spLocks noChangeArrowheads="1"/>
              </p:cNvSpPr>
              <p:nvPr/>
            </p:nvSpPr>
            <p:spPr bwMode="auto">
              <a:xfrm>
                <a:off x="897" y="2502"/>
                <a:ext cx="2864" cy="12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2" name="Rectangle 23"/>
              <p:cNvSpPr>
                <a:spLocks noChangeArrowheads="1"/>
              </p:cNvSpPr>
              <p:nvPr/>
            </p:nvSpPr>
            <p:spPr bwMode="auto">
              <a:xfrm>
                <a:off x="2155" y="2660"/>
                <a:ext cx="348" cy="141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3" name="Rectangle 24"/>
              <p:cNvSpPr>
                <a:spLocks noChangeArrowheads="1"/>
              </p:cNvSpPr>
              <p:nvPr/>
            </p:nvSpPr>
            <p:spPr bwMode="auto">
              <a:xfrm>
                <a:off x="2498" y="2660"/>
                <a:ext cx="1263" cy="141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4" name="Rectangle 25"/>
              <p:cNvSpPr>
                <a:spLocks noChangeArrowheads="1"/>
              </p:cNvSpPr>
              <p:nvPr/>
            </p:nvSpPr>
            <p:spPr bwMode="auto">
              <a:xfrm>
                <a:off x="1926" y="2796"/>
                <a:ext cx="1835" cy="131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5" name="Rectangle 26"/>
              <p:cNvSpPr>
                <a:spLocks noChangeArrowheads="1"/>
              </p:cNvSpPr>
              <p:nvPr/>
            </p:nvSpPr>
            <p:spPr bwMode="auto">
              <a:xfrm>
                <a:off x="1697" y="2965"/>
                <a:ext cx="2064" cy="190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6" name="Rectangle 27"/>
              <p:cNvSpPr>
                <a:spLocks noChangeArrowheads="1"/>
              </p:cNvSpPr>
              <p:nvPr/>
            </p:nvSpPr>
            <p:spPr bwMode="auto">
              <a:xfrm>
                <a:off x="31" y="3433"/>
                <a:ext cx="414" cy="202"/>
              </a:xfrm>
              <a:prstGeom prst="rect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7" name="Rectangle 28"/>
              <p:cNvSpPr>
                <a:spLocks noChangeArrowheads="1"/>
              </p:cNvSpPr>
              <p:nvPr/>
            </p:nvSpPr>
            <p:spPr bwMode="auto">
              <a:xfrm>
                <a:off x="31" y="3629"/>
                <a:ext cx="414" cy="25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58" name="Rectangle 29"/>
              <p:cNvSpPr>
                <a:spLocks noChangeArrowheads="1"/>
              </p:cNvSpPr>
              <p:nvPr/>
            </p:nvSpPr>
            <p:spPr bwMode="auto">
              <a:xfrm>
                <a:off x="47" y="863"/>
                <a:ext cx="218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b="1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Страна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59" name="Rectangle 30"/>
              <p:cNvSpPr>
                <a:spLocks noChangeArrowheads="1"/>
              </p:cNvSpPr>
              <p:nvPr/>
            </p:nvSpPr>
            <p:spPr bwMode="auto">
              <a:xfrm rot="16200000">
                <a:off x="523" y="782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1985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0" name="Rectangle 31"/>
              <p:cNvSpPr>
                <a:spLocks noChangeArrowheads="1"/>
              </p:cNvSpPr>
              <p:nvPr/>
            </p:nvSpPr>
            <p:spPr bwMode="auto">
              <a:xfrm rot="16200000">
                <a:off x="1095" y="782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1990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1" name="Rectangle 32"/>
              <p:cNvSpPr>
                <a:spLocks noChangeArrowheads="1"/>
              </p:cNvSpPr>
              <p:nvPr/>
            </p:nvSpPr>
            <p:spPr bwMode="auto">
              <a:xfrm rot="16200000">
                <a:off x="1666" y="782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1995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2" name="Rectangle 33"/>
              <p:cNvSpPr>
                <a:spLocks noChangeArrowheads="1"/>
              </p:cNvSpPr>
              <p:nvPr/>
            </p:nvSpPr>
            <p:spPr bwMode="auto">
              <a:xfrm rot="16200000">
                <a:off x="2238" y="783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3" name="Rectangle 34"/>
              <p:cNvSpPr>
                <a:spLocks noChangeArrowheads="1"/>
              </p:cNvSpPr>
              <p:nvPr/>
            </p:nvSpPr>
            <p:spPr bwMode="auto">
              <a:xfrm rot="16200000">
                <a:off x="2810" y="783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2005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4" name="Rectangle 35"/>
              <p:cNvSpPr>
                <a:spLocks noChangeArrowheads="1"/>
              </p:cNvSpPr>
              <p:nvPr/>
            </p:nvSpPr>
            <p:spPr bwMode="auto">
              <a:xfrm rot="16200000">
                <a:off x="3382" y="783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5" name="Rectangle 36"/>
              <p:cNvSpPr>
                <a:spLocks noChangeArrowheads="1"/>
              </p:cNvSpPr>
              <p:nvPr/>
            </p:nvSpPr>
            <p:spPr bwMode="auto">
              <a:xfrm>
                <a:off x="3826" y="814"/>
                <a:ext cx="58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b="1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Изначальная цель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6" name="Rectangle 37"/>
              <p:cNvSpPr>
                <a:spLocks noChangeArrowheads="1"/>
              </p:cNvSpPr>
              <p:nvPr/>
            </p:nvSpPr>
            <p:spPr bwMode="auto">
              <a:xfrm>
                <a:off x="4757" y="814"/>
                <a:ext cx="749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b="1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Использование в 2010г.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7" name="Rectangle 38"/>
              <p:cNvSpPr>
                <a:spLocks noChangeArrowheads="1"/>
              </p:cNvSpPr>
              <p:nvPr/>
            </p:nvSpPr>
            <p:spPr bwMode="auto">
              <a:xfrm>
                <a:off x="47" y="999"/>
                <a:ext cx="29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Австрия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68" name="Rectangle 39"/>
              <p:cNvSpPr>
                <a:spLocks noChangeArrowheads="1"/>
              </p:cNvSpPr>
              <p:nvPr/>
            </p:nvSpPr>
            <p:spPr bwMode="auto">
              <a:xfrm>
                <a:off x="2530" y="999"/>
                <a:ext cx="795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LKF (self-developed)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69" name="Rectangle 40"/>
              <p:cNvSpPr>
                <a:spLocks noChangeArrowheads="1"/>
              </p:cNvSpPr>
              <p:nvPr/>
            </p:nvSpPr>
            <p:spPr bwMode="auto">
              <a:xfrm>
                <a:off x="3826" y="1010"/>
                <a:ext cx="77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0" name="Rectangle 41"/>
              <p:cNvSpPr>
                <a:spLocks noChangeArrowheads="1"/>
              </p:cNvSpPr>
              <p:nvPr/>
            </p:nvSpPr>
            <p:spPr bwMode="auto">
              <a:xfrm>
                <a:off x="4721" y="1009"/>
                <a:ext cx="1053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бюджета, </a:t>
                </a:r>
                <a:r>
                  <a:rPr lang="ru-RU" sz="900" dirty="0" err="1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планир</a:t>
                </a: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1" name="Rectangle 42"/>
              <p:cNvSpPr>
                <a:spLocks noChangeArrowheads="1"/>
              </p:cNvSpPr>
              <p:nvPr/>
            </p:nvSpPr>
            <p:spPr bwMode="auto">
              <a:xfrm>
                <a:off x="47" y="1168"/>
                <a:ext cx="27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Англия</a:t>
                </a: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72" name="Rectangle 43"/>
              <p:cNvSpPr>
                <a:spLocks noChangeArrowheads="1"/>
              </p:cNvSpPr>
              <p:nvPr/>
            </p:nvSpPr>
            <p:spPr bwMode="auto">
              <a:xfrm>
                <a:off x="2171" y="1157"/>
                <a:ext cx="82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HRG (self-developed)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3" name="Rectangle 44"/>
              <p:cNvSpPr>
                <a:spLocks noChangeArrowheads="1"/>
              </p:cNvSpPr>
              <p:nvPr/>
            </p:nvSpPr>
            <p:spPr bwMode="auto">
              <a:xfrm>
                <a:off x="3826" y="1168"/>
                <a:ext cx="74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Измерение результатов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4" name="Rectangle 45"/>
              <p:cNvSpPr>
                <a:spLocks noChangeArrowheads="1"/>
              </p:cNvSpPr>
              <p:nvPr/>
            </p:nvSpPr>
            <p:spPr bwMode="auto">
              <a:xfrm>
                <a:off x="4740" y="1158"/>
                <a:ext cx="220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Оплата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5" name="Rectangle 46"/>
              <p:cNvSpPr>
                <a:spLocks noChangeArrowheads="1"/>
              </p:cNvSpPr>
              <p:nvPr/>
            </p:nvSpPr>
            <p:spPr bwMode="auto">
              <a:xfrm>
                <a:off x="47" y="1337"/>
                <a:ext cx="29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Эстония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76" name="Rectangle 47"/>
              <p:cNvSpPr>
                <a:spLocks noChangeArrowheads="1"/>
              </p:cNvSpPr>
              <p:nvPr/>
            </p:nvSpPr>
            <p:spPr bwMode="auto">
              <a:xfrm>
                <a:off x="2688" y="1326"/>
                <a:ext cx="937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    NordDRG (HCFA-DRG)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79" name="Rectangle 50"/>
              <p:cNvSpPr>
                <a:spLocks noChangeArrowheads="1"/>
              </p:cNvSpPr>
              <p:nvPr/>
            </p:nvSpPr>
            <p:spPr bwMode="auto">
              <a:xfrm>
                <a:off x="32" y="1546"/>
                <a:ext cx="41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Финляндия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80" name="Rectangle 51"/>
              <p:cNvSpPr>
                <a:spLocks noChangeArrowheads="1"/>
              </p:cNvSpPr>
              <p:nvPr/>
            </p:nvSpPr>
            <p:spPr bwMode="auto">
              <a:xfrm>
                <a:off x="2220" y="1527"/>
                <a:ext cx="95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     NordDRG (HCFA-DRG)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81" name="Rectangle 52"/>
              <p:cNvSpPr>
                <a:spLocks noChangeArrowheads="1"/>
              </p:cNvSpPr>
              <p:nvPr/>
            </p:nvSpPr>
            <p:spPr bwMode="auto">
              <a:xfrm>
                <a:off x="3826" y="1495"/>
                <a:ext cx="775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Измерение результатов,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рейтинговая оценка</a:t>
                </a: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83" name="Rectangle 54"/>
              <p:cNvSpPr>
                <a:spLocks noChangeArrowheads="1"/>
              </p:cNvSpPr>
              <p:nvPr/>
            </p:nvSpPr>
            <p:spPr bwMode="auto">
              <a:xfrm>
                <a:off x="4757" y="1495"/>
                <a:ext cx="768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Планирование, рейтинг,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выставление счетов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85" name="Rectangle 56"/>
              <p:cNvSpPr>
                <a:spLocks noChangeArrowheads="1"/>
              </p:cNvSpPr>
              <p:nvPr/>
            </p:nvSpPr>
            <p:spPr bwMode="auto">
              <a:xfrm>
                <a:off x="47" y="1734"/>
                <a:ext cx="36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Франция</a:t>
                </a: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*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86" name="Rectangle 57"/>
              <p:cNvSpPr>
                <a:spLocks noChangeArrowheads="1"/>
              </p:cNvSpPr>
              <p:nvPr/>
            </p:nvSpPr>
            <p:spPr bwMode="auto">
              <a:xfrm>
                <a:off x="2242" y="1723"/>
                <a:ext cx="686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GHM (HCFA-DRG)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87" name="Rectangle 58"/>
              <p:cNvSpPr>
                <a:spLocks noChangeArrowheads="1"/>
              </p:cNvSpPr>
              <p:nvPr/>
            </p:nvSpPr>
            <p:spPr bwMode="auto">
              <a:xfrm>
                <a:off x="3826" y="1734"/>
                <a:ext cx="74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Измерение результатов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89" name="Rectangle 60"/>
              <p:cNvSpPr>
                <a:spLocks noChangeArrowheads="1"/>
              </p:cNvSpPr>
              <p:nvPr/>
            </p:nvSpPr>
            <p:spPr bwMode="auto">
              <a:xfrm>
                <a:off x="47" y="1892"/>
                <a:ext cx="35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Германия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90" name="Rectangle 61"/>
              <p:cNvSpPr>
                <a:spLocks noChangeArrowheads="1"/>
              </p:cNvSpPr>
              <p:nvPr/>
            </p:nvSpPr>
            <p:spPr bwMode="auto">
              <a:xfrm>
                <a:off x="2944" y="1881"/>
                <a:ext cx="653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G-DRG (AR-DRG)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93" name="Rectangle 64"/>
              <p:cNvSpPr>
                <a:spLocks noChangeArrowheads="1"/>
              </p:cNvSpPr>
              <p:nvPr/>
            </p:nvSpPr>
            <p:spPr bwMode="auto">
              <a:xfrm>
                <a:off x="47" y="2050"/>
                <a:ext cx="381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Ирландия</a:t>
                </a: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94" name="Rectangle 65"/>
              <p:cNvSpPr>
                <a:spLocks noChangeArrowheads="1"/>
              </p:cNvSpPr>
              <p:nvPr/>
            </p:nvSpPr>
            <p:spPr bwMode="auto">
              <a:xfrm>
                <a:off x="1801" y="2039"/>
                <a:ext cx="425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HCFA-DRG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95" name="Rectangle 66"/>
              <p:cNvSpPr>
                <a:spLocks noChangeArrowheads="1"/>
              </p:cNvSpPr>
              <p:nvPr/>
            </p:nvSpPr>
            <p:spPr bwMode="auto">
              <a:xfrm>
                <a:off x="2955" y="2039"/>
                <a:ext cx="403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   AR-DRG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96" name="Rectangle 67"/>
              <p:cNvSpPr>
                <a:spLocks noChangeArrowheads="1"/>
              </p:cNvSpPr>
              <p:nvPr/>
            </p:nvSpPr>
            <p:spPr bwMode="auto">
              <a:xfrm>
                <a:off x="3826" y="2044"/>
                <a:ext cx="776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97" name="Rectangle 68"/>
              <p:cNvSpPr>
                <a:spLocks noChangeArrowheads="1"/>
              </p:cNvSpPr>
              <p:nvPr/>
            </p:nvSpPr>
            <p:spPr bwMode="auto">
              <a:xfrm>
                <a:off x="4740" y="2043"/>
                <a:ext cx="776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598" name="Rectangle 69"/>
              <p:cNvSpPr>
                <a:spLocks noChangeArrowheads="1"/>
              </p:cNvSpPr>
              <p:nvPr/>
            </p:nvSpPr>
            <p:spPr bwMode="auto">
              <a:xfrm>
                <a:off x="47" y="2208"/>
                <a:ext cx="383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err="1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Нидерлан</a:t>
                </a: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.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599" name="Rectangle 70"/>
              <p:cNvSpPr>
                <a:spLocks noChangeArrowheads="1"/>
              </p:cNvSpPr>
              <p:nvPr/>
            </p:nvSpPr>
            <p:spPr bwMode="auto">
              <a:xfrm>
                <a:off x="2977" y="2197"/>
                <a:ext cx="817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DBC (self-developed)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02" name="Rectangle 73"/>
              <p:cNvSpPr>
                <a:spLocks noChangeArrowheads="1"/>
              </p:cNvSpPr>
              <p:nvPr/>
            </p:nvSpPr>
            <p:spPr bwMode="auto">
              <a:xfrm>
                <a:off x="47" y="2366"/>
                <a:ext cx="28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Польша</a:t>
                </a: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03" name="Rectangle 74"/>
              <p:cNvSpPr>
                <a:spLocks noChangeArrowheads="1"/>
              </p:cNvSpPr>
              <p:nvPr/>
            </p:nvSpPr>
            <p:spPr bwMode="auto">
              <a:xfrm>
                <a:off x="3293" y="2355"/>
                <a:ext cx="414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JGP (HRG)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06" name="Rectangle 77"/>
              <p:cNvSpPr>
                <a:spLocks noChangeArrowheads="1"/>
              </p:cNvSpPr>
              <p:nvPr/>
            </p:nvSpPr>
            <p:spPr bwMode="auto">
              <a:xfrm>
                <a:off x="47" y="2524"/>
                <a:ext cx="41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Португалия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607" name="Rectangle 78"/>
              <p:cNvSpPr>
                <a:spLocks noChangeArrowheads="1"/>
              </p:cNvSpPr>
              <p:nvPr/>
            </p:nvSpPr>
            <p:spPr bwMode="auto">
              <a:xfrm>
                <a:off x="1458" y="2507"/>
                <a:ext cx="425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HCFA-DRG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08" name="Rectangle 79"/>
              <p:cNvSpPr>
                <a:spLocks noChangeArrowheads="1"/>
              </p:cNvSpPr>
              <p:nvPr/>
            </p:nvSpPr>
            <p:spPr bwMode="auto">
              <a:xfrm>
                <a:off x="3216" y="2507"/>
                <a:ext cx="33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AP-DRG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09" name="Rectangle 80"/>
              <p:cNvSpPr>
                <a:spLocks noChangeArrowheads="1"/>
              </p:cNvSpPr>
              <p:nvPr/>
            </p:nvSpPr>
            <p:spPr bwMode="auto">
              <a:xfrm>
                <a:off x="3826" y="2524"/>
                <a:ext cx="74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Измерение результатов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0" name="Rectangle 81"/>
              <p:cNvSpPr>
                <a:spLocks noChangeArrowheads="1"/>
              </p:cNvSpPr>
              <p:nvPr/>
            </p:nvSpPr>
            <p:spPr bwMode="auto">
              <a:xfrm>
                <a:off x="4724" y="2507"/>
                <a:ext cx="776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1" name="Rectangle 82"/>
              <p:cNvSpPr>
                <a:spLocks noChangeArrowheads="1"/>
              </p:cNvSpPr>
              <p:nvPr/>
            </p:nvSpPr>
            <p:spPr bwMode="auto">
              <a:xfrm>
                <a:off x="47" y="2692"/>
                <a:ext cx="32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05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Испания</a:t>
                </a: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612" name="Rectangle 83"/>
              <p:cNvSpPr>
                <a:spLocks noChangeArrowheads="1"/>
              </p:cNvSpPr>
              <p:nvPr/>
            </p:nvSpPr>
            <p:spPr bwMode="auto">
              <a:xfrm>
                <a:off x="2759" y="2682"/>
                <a:ext cx="338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AP-DRG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3" name="Rectangle 84"/>
              <p:cNvSpPr>
                <a:spLocks noChangeArrowheads="1"/>
              </p:cNvSpPr>
              <p:nvPr/>
            </p:nvSpPr>
            <p:spPr bwMode="auto">
              <a:xfrm>
                <a:off x="47" y="2823"/>
                <a:ext cx="43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r>
                  <a:rPr kumimoji="0" lang="ru-RU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Каталония</a:t>
                </a:r>
                <a:r>
                  <a:rPr kumimoji="0" lang="en-US" sz="105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7614" name="Rectangle 85"/>
              <p:cNvSpPr>
                <a:spLocks noChangeArrowheads="1"/>
              </p:cNvSpPr>
              <p:nvPr/>
            </p:nvSpPr>
            <p:spPr bwMode="auto">
              <a:xfrm>
                <a:off x="2498" y="2812"/>
                <a:ext cx="626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HCFA/CMS-DRG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5" name="Rectangle 86"/>
              <p:cNvSpPr>
                <a:spLocks noChangeArrowheads="1"/>
              </p:cNvSpPr>
              <p:nvPr/>
            </p:nvSpPr>
            <p:spPr bwMode="auto">
              <a:xfrm>
                <a:off x="47" y="3019"/>
                <a:ext cx="297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Швеция</a:t>
                </a:r>
                <a:endPara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6" name="Rectangle 87"/>
              <p:cNvSpPr>
                <a:spLocks noChangeArrowheads="1"/>
              </p:cNvSpPr>
              <p:nvPr/>
            </p:nvSpPr>
            <p:spPr bwMode="auto">
              <a:xfrm>
                <a:off x="2389" y="3008"/>
                <a:ext cx="849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</a:rPr>
                  <a:t>NordDRG (HCFA-DRG)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18" name="Rectangle 89"/>
              <p:cNvSpPr>
                <a:spLocks noChangeArrowheads="1"/>
              </p:cNvSpPr>
              <p:nvPr/>
            </p:nvSpPr>
            <p:spPr bwMode="auto">
              <a:xfrm>
                <a:off x="4740" y="2697"/>
                <a:ext cx="1007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Оплата, измерение результатов,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Рейтинговая</a:t>
                </a:r>
                <a:r>
                  <a:rPr kumimoji="0" lang="ru-RU" sz="9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оценка</a:t>
                </a: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0" name="Rectangle 91"/>
              <p:cNvSpPr>
                <a:spLocks noChangeArrowheads="1"/>
              </p:cNvSpPr>
              <p:nvPr/>
            </p:nvSpPr>
            <p:spPr bwMode="auto">
              <a:xfrm rot="16200000">
                <a:off x="523" y="3179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1985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1" name="Rectangle 92"/>
              <p:cNvSpPr>
                <a:spLocks noChangeArrowheads="1"/>
              </p:cNvSpPr>
              <p:nvPr/>
            </p:nvSpPr>
            <p:spPr bwMode="auto">
              <a:xfrm rot="16200000">
                <a:off x="1094" y="3179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1990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2" name="Rectangle 93"/>
              <p:cNvSpPr>
                <a:spLocks noChangeArrowheads="1"/>
              </p:cNvSpPr>
              <p:nvPr/>
            </p:nvSpPr>
            <p:spPr bwMode="auto">
              <a:xfrm rot="16200000">
                <a:off x="1666" y="3179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1995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3" name="Rectangle 94"/>
              <p:cNvSpPr>
                <a:spLocks noChangeArrowheads="1"/>
              </p:cNvSpPr>
              <p:nvPr/>
            </p:nvSpPr>
            <p:spPr bwMode="auto">
              <a:xfrm rot="16200000">
                <a:off x="2238" y="3178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4" name="Rectangle 95"/>
              <p:cNvSpPr>
                <a:spLocks noChangeArrowheads="1"/>
              </p:cNvSpPr>
              <p:nvPr/>
            </p:nvSpPr>
            <p:spPr bwMode="auto">
              <a:xfrm rot="16200000">
                <a:off x="2810" y="3178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2005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5" name="Rectangle 96"/>
              <p:cNvSpPr>
                <a:spLocks noChangeArrowheads="1"/>
              </p:cNvSpPr>
              <p:nvPr/>
            </p:nvSpPr>
            <p:spPr bwMode="auto">
              <a:xfrm rot="16200000">
                <a:off x="3382" y="3178"/>
                <a:ext cx="19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2010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6" name="Rectangle 97"/>
              <p:cNvSpPr>
                <a:spLocks noChangeArrowheads="1"/>
              </p:cNvSpPr>
              <p:nvPr/>
            </p:nvSpPr>
            <p:spPr bwMode="auto">
              <a:xfrm>
                <a:off x="456" y="3493"/>
                <a:ext cx="81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rPr>
                  <a:t>Внедрение КСГ</a:t>
                </a:r>
                <a:endPara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27" name="Rectangle 98"/>
              <p:cNvSpPr>
                <a:spLocks noChangeArrowheads="1"/>
              </p:cNvSpPr>
              <p:nvPr/>
            </p:nvSpPr>
            <p:spPr bwMode="auto">
              <a:xfrm>
                <a:off x="456" y="3716"/>
                <a:ext cx="312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6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Использование КСГ в качестве системы финансирования</a:t>
                </a:r>
                <a:endParaRPr kumimoji="0" lang="en-US" sz="4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36" name="Rectangle 107"/>
              <p:cNvSpPr>
                <a:spLocks noChangeArrowheads="1"/>
              </p:cNvSpPr>
              <p:nvPr/>
            </p:nvSpPr>
            <p:spPr bwMode="auto">
              <a:xfrm>
                <a:off x="2784" y="3549"/>
                <a:ext cx="2518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* </a:t>
                </a:r>
                <a:r>
                  <a:rPr kumimoji="0" lang="ru-RU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Между</a:t>
                </a:r>
                <a:r>
                  <a:rPr kumimoji="0" lang="ru-RU" sz="9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1996 </a:t>
                </a:r>
                <a:r>
                  <a:rPr kumimoji="0" lang="ru-RU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и</a:t>
                </a:r>
                <a:r>
                  <a:rPr kumimoji="0" lang="en-US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2004, </a:t>
                </a:r>
                <a:r>
                  <a:rPr kumimoji="0" lang="ru-RU" sz="9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КСГ</a:t>
                </a:r>
                <a:r>
                  <a:rPr kumimoji="0" lang="ru-RU" sz="9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играли ограниченную роль в распределении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38" name="Rectangle 109"/>
              <p:cNvSpPr>
                <a:spLocks noChangeArrowheads="1"/>
              </p:cNvSpPr>
              <p:nvPr/>
            </p:nvSpPr>
            <p:spPr bwMode="auto">
              <a:xfrm>
                <a:off x="3826" y="2752"/>
                <a:ext cx="776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90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Распределение бюджета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641" name="Rectangle 112"/>
              <p:cNvSpPr>
                <a:spLocks noChangeArrowheads="1"/>
              </p:cNvSpPr>
              <p:nvPr/>
            </p:nvSpPr>
            <p:spPr bwMode="auto">
              <a:xfrm>
                <a:off x="439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2" name="Rectangle 113"/>
              <p:cNvSpPr>
                <a:spLocks noChangeArrowheads="1"/>
              </p:cNvSpPr>
              <p:nvPr/>
            </p:nvSpPr>
            <p:spPr bwMode="auto">
              <a:xfrm>
                <a:off x="668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3" name="Rectangle 114"/>
              <p:cNvSpPr>
                <a:spLocks noChangeArrowheads="1"/>
              </p:cNvSpPr>
              <p:nvPr/>
            </p:nvSpPr>
            <p:spPr bwMode="auto">
              <a:xfrm>
                <a:off x="782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4" name="Rectangle 115"/>
              <p:cNvSpPr>
                <a:spLocks noChangeArrowheads="1"/>
              </p:cNvSpPr>
              <p:nvPr/>
            </p:nvSpPr>
            <p:spPr bwMode="auto">
              <a:xfrm>
                <a:off x="897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5" name="Rectangle 116"/>
              <p:cNvSpPr>
                <a:spLocks noChangeArrowheads="1"/>
              </p:cNvSpPr>
              <p:nvPr/>
            </p:nvSpPr>
            <p:spPr bwMode="auto">
              <a:xfrm>
                <a:off x="1011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6" name="Rectangle 117"/>
              <p:cNvSpPr>
                <a:spLocks noChangeArrowheads="1"/>
              </p:cNvSpPr>
              <p:nvPr/>
            </p:nvSpPr>
            <p:spPr bwMode="auto">
              <a:xfrm>
                <a:off x="1240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7" name="Rectangle 118"/>
              <p:cNvSpPr>
                <a:spLocks noChangeArrowheads="1"/>
              </p:cNvSpPr>
              <p:nvPr/>
            </p:nvSpPr>
            <p:spPr bwMode="auto">
              <a:xfrm>
                <a:off x="1354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8" name="Rectangle 119"/>
              <p:cNvSpPr>
                <a:spLocks noChangeArrowheads="1"/>
              </p:cNvSpPr>
              <p:nvPr/>
            </p:nvSpPr>
            <p:spPr bwMode="auto">
              <a:xfrm>
                <a:off x="1468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49" name="Rectangle 120"/>
              <p:cNvSpPr>
                <a:spLocks noChangeArrowheads="1"/>
              </p:cNvSpPr>
              <p:nvPr/>
            </p:nvSpPr>
            <p:spPr bwMode="auto">
              <a:xfrm>
                <a:off x="1583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0" name="Rectangle 121"/>
              <p:cNvSpPr>
                <a:spLocks noChangeArrowheads="1"/>
              </p:cNvSpPr>
              <p:nvPr/>
            </p:nvSpPr>
            <p:spPr bwMode="auto">
              <a:xfrm>
                <a:off x="1812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1" name="Rectangle 122"/>
              <p:cNvSpPr>
                <a:spLocks noChangeArrowheads="1"/>
              </p:cNvSpPr>
              <p:nvPr/>
            </p:nvSpPr>
            <p:spPr bwMode="auto">
              <a:xfrm>
                <a:off x="1926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2" name="Rectangle 123"/>
              <p:cNvSpPr>
                <a:spLocks noChangeArrowheads="1"/>
              </p:cNvSpPr>
              <p:nvPr/>
            </p:nvSpPr>
            <p:spPr bwMode="auto">
              <a:xfrm>
                <a:off x="2040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3" name="Rectangle 124"/>
              <p:cNvSpPr>
                <a:spLocks noChangeArrowheads="1"/>
              </p:cNvSpPr>
              <p:nvPr/>
            </p:nvSpPr>
            <p:spPr bwMode="auto">
              <a:xfrm>
                <a:off x="2155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4" name="Rectangle 125"/>
              <p:cNvSpPr>
                <a:spLocks noChangeArrowheads="1"/>
              </p:cNvSpPr>
              <p:nvPr/>
            </p:nvSpPr>
            <p:spPr bwMode="auto">
              <a:xfrm>
                <a:off x="2383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5" name="Rectangle 126"/>
              <p:cNvSpPr>
                <a:spLocks noChangeArrowheads="1"/>
              </p:cNvSpPr>
              <p:nvPr/>
            </p:nvSpPr>
            <p:spPr bwMode="auto">
              <a:xfrm>
                <a:off x="2498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6" name="Rectangle 127"/>
              <p:cNvSpPr>
                <a:spLocks noChangeArrowheads="1"/>
              </p:cNvSpPr>
              <p:nvPr/>
            </p:nvSpPr>
            <p:spPr bwMode="auto">
              <a:xfrm>
                <a:off x="2612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7" name="Rectangle 128"/>
              <p:cNvSpPr>
                <a:spLocks noChangeArrowheads="1"/>
              </p:cNvSpPr>
              <p:nvPr/>
            </p:nvSpPr>
            <p:spPr bwMode="auto">
              <a:xfrm>
                <a:off x="2726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8" name="Rectangle 129"/>
              <p:cNvSpPr>
                <a:spLocks noChangeArrowheads="1"/>
              </p:cNvSpPr>
              <p:nvPr/>
            </p:nvSpPr>
            <p:spPr bwMode="auto">
              <a:xfrm>
                <a:off x="2955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59" name="Rectangle 130"/>
              <p:cNvSpPr>
                <a:spLocks noChangeArrowheads="1"/>
              </p:cNvSpPr>
              <p:nvPr/>
            </p:nvSpPr>
            <p:spPr bwMode="auto">
              <a:xfrm>
                <a:off x="3069" y="754"/>
                <a:ext cx="6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0" name="Rectangle 131"/>
              <p:cNvSpPr>
                <a:spLocks noChangeArrowheads="1"/>
              </p:cNvSpPr>
              <p:nvPr/>
            </p:nvSpPr>
            <p:spPr bwMode="auto">
              <a:xfrm>
                <a:off x="3184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1" name="Rectangle 132"/>
              <p:cNvSpPr>
                <a:spLocks noChangeArrowheads="1"/>
              </p:cNvSpPr>
              <p:nvPr/>
            </p:nvSpPr>
            <p:spPr bwMode="auto">
              <a:xfrm>
                <a:off x="3298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2" name="Line 133"/>
              <p:cNvSpPr>
                <a:spLocks noChangeShapeType="1"/>
              </p:cNvSpPr>
              <p:nvPr/>
            </p:nvSpPr>
            <p:spPr bwMode="auto">
              <a:xfrm>
                <a:off x="3412" y="754"/>
                <a:ext cx="0" cy="19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3" name="Rectangle 134"/>
              <p:cNvSpPr>
                <a:spLocks noChangeArrowheads="1"/>
              </p:cNvSpPr>
              <p:nvPr/>
            </p:nvSpPr>
            <p:spPr bwMode="auto">
              <a:xfrm>
                <a:off x="3412" y="754"/>
                <a:ext cx="6" cy="191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4" name="Rectangle 135"/>
              <p:cNvSpPr>
                <a:spLocks noChangeArrowheads="1"/>
              </p:cNvSpPr>
              <p:nvPr/>
            </p:nvSpPr>
            <p:spPr bwMode="auto">
              <a:xfrm>
                <a:off x="3641" y="754"/>
                <a:ext cx="5" cy="19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5" name="Line 136"/>
              <p:cNvSpPr>
                <a:spLocks noChangeShapeType="1"/>
              </p:cNvSpPr>
              <p:nvPr/>
            </p:nvSpPr>
            <p:spPr bwMode="auto">
              <a:xfrm>
                <a:off x="3755" y="754"/>
                <a:ext cx="0" cy="19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6" name="Rectangle 137"/>
              <p:cNvSpPr>
                <a:spLocks noChangeArrowheads="1"/>
              </p:cNvSpPr>
              <p:nvPr/>
            </p:nvSpPr>
            <p:spPr bwMode="auto">
              <a:xfrm>
                <a:off x="3755" y="754"/>
                <a:ext cx="6" cy="19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7" name="Line 138"/>
              <p:cNvSpPr>
                <a:spLocks noChangeShapeType="1"/>
              </p:cNvSpPr>
              <p:nvPr/>
            </p:nvSpPr>
            <p:spPr bwMode="auto">
              <a:xfrm>
                <a:off x="5765" y="754"/>
                <a:ext cx="0" cy="19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8" name="Rectangle 139"/>
              <p:cNvSpPr>
                <a:spLocks noChangeArrowheads="1"/>
              </p:cNvSpPr>
              <p:nvPr/>
            </p:nvSpPr>
            <p:spPr bwMode="auto">
              <a:xfrm>
                <a:off x="5765" y="754"/>
                <a:ext cx="5" cy="191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69" name="Line 140"/>
              <p:cNvSpPr>
                <a:spLocks noChangeShapeType="1"/>
              </p:cNvSpPr>
              <p:nvPr/>
            </p:nvSpPr>
            <p:spPr bwMode="auto">
              <a:xfrm>
                <a:off x="2269" y="75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0" name="Rectangle 141"/>
              <p:cNvSpPr>
                <a:spLocks noChangeArrowheads="1"/>
              </p:cNvSpPr>
              <p:nvPr/>
            </p:nvSpPr>
            <p:spPr bwMode="auto">
              <a:xfrm>
                <a:off x="2269" y="754"/>
                <a:ext cx="5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1" name="Line 142"/>
              <p:cNvSpPr>
                <a:spLocks noChangeShapeType="1"/>
              </p:cNvSpPr>
              <p:nvPr/>
            </p:nvSpPr>
            <p:spPr bwMode="auto">
              <a:xfrm>
                <a:off x="3412" y="950"/>
                <a:ext cx="0" cy="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2" name="Rectangle 143"/>
              <p:cNvSpPr>
                <a:spLocks noChangeArrowheads="1"/>
              </p:cNvSpPr>
              <p:nvPr/>
            </p:nvSpPr>
            <p:spPr bwMode="auto">
              <a:xfrm>
                <a:off x="3412" y="950"/>
                <a:ext cx="6" cy="3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3" name="Line 144"/>
              <p:cNvSpPr>
                <a:spLocks noChangeShapeType="1"/>
              </p:cNvSpPr>
              <p:nvPr/>
            </p:nvSpPr>
            <p:spPr bwMode="auto">
              <a:xfrm>
                <a:off x="3527" y="75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4" name="Rectangle 145"/>
              <p:cNvSpPr>
                <a:spLocks noChangeArrowheads="1"/>
              </p:cNvSpPr>
              <p:nvPr/>
            </p:nvSpPr>
            <p:spPr bwMode="auto">
              <a:xfrm>
                <a:off x="3527" y="754"/>
                <a:ext cx="5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5" name="Rectangle 146"/>
              <p:cNvSpPr>
                <a:spLocks noChangeArrowheads="1"/>
              </p:cNvSpPr>
              <p:nvPr/>
            </p:nvSpPr>
            <p:spPr bwMode="auto">
              <a:xfrm>
                <a:off x="3755" y="950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6" name="Line 147"/>
              <p:cNvSpPr>
                <a:spLocks noChangeShapeType="1"/>
              </p:cNvSpPr>
              <p:nvPr/>
            </p:nvSpPr>
            <p:spPr bwMode="auto">
              <a:xfrm>
                <a:off x="31" y="1102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7" name="Rectangle 148"/>
              <p:cNvSpPr>
                <a:spLocks noChangeArrowheads="1"/>
              </p:cNvSpPr>
              <p:nvPr/>
            </p:nvSpPr>
            <p:spPr bwMode="auto">
              <a:xfrm>
                <a:off x="31" y="1102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8" name="Line 149"/>
              <p:cNvSpPr>
                <a:spLocks noChangeShapeType="1"/>
              </p:cNvSpPr>
              <p:nvPr/>
            </p:nvSpPr>
            <p:spPr bwMode="auto">
              <a:xfrm>
                <a:off x="445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79" name="Rectangle 150"/>
              <p:cNvSpPr>
                <a:spLocks noChangeArrowheads="1"/>
              </p:cNvSpPr>
              <p:nvPr/>
            </p:nvSpPr>
            <p:spPr bwMode="auto">
              <a:xfrm>
                <a:off x="445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0" name="Line 151"/>
              <p:cNvSpPr>
                <a:spLocks noChangeShapeType="1"/>
              </p:cNvSpPr>
              <p:nvPr/>
            </p:nvSpPr>
            <p:spPr bwMode="auto">
              <a:xfrm>
                <a:off x="559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1" name="Rectangle 152"/>
              <p:cNvSpPr>
                <a:spLocks noChangeArrowheads="1"/>
              </p:cNvSpPr>
              <p:nvPr/>
            </p:nvSpPr>
            <p:spPr bwMode="auto">
              <a:xfrm>
                <a:off x="559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2" name="Line 153"/>
              <p:cNvSpPr>
                <a:spLocks noChangeShapeType="1"/>
              </p:cNvSpPr>
              <p:nvPr/>
            </p:nvSpPr>
            <p:spPr bwMode="auto">
              <a:xfrm>
                <a:off x="674" y="1102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3" name="Rectangle 154"/>
              <p:cNvSpPr>
                <a:spLocks noChangeArrowheads="1"/>
              </p:cNvSpPr>
              <p:nvPr/>
            </p:nvSpPr>
            <p:spPr bwMode="auto">
              <a:xfrm>
                <a:off x="674" y="1102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4" name="Line 155"/>
              <p:cNvSpPr>
                <a:spLocks noChangeShapeType="1"/>
              </p:cNvSpPr>
              <p:nvPr/>
            </p:nvSpPr>
            <p:spPr bwMode="auto">
              <a:xfrm>
                <a:off x="788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5" name="Rectangle 156"/>
              <p:cNvSpPr>
                <a:spLocks noChangeArrowheads="1"/>
              </p:cNvSpPr>
              <p:nvPr/>
            </p:nvSpPr>
            <p:spPr bwMode="auto">
              <a:xfrm>
                <a:off x="788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6" name="Line 157"/>
              <p:cNvSpPr>
                <a:spLocks noChangeShapeType="1"/>
              </p:cNvSpPr>
              <p:nvPr/>
            </p:nvSpPr>
            <p:spPr bwMode="auto">
              <a:xfrm>
                <a:off x="902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7" name="Rectangle 158"/>
              <p:cNvSpPr>
                <a:spLocks noChangeArrowheads="1"/>
              </p:cNvSpPr>
              <p:nvPr/>
            </p:nvSpPr>
            <p:spPr bwMode="auto">
              <a:xfrm>
                <a:off x="902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8" name="Line 159"/>
              <p:cNvSpPr>
                <a:spLocks noChangeShapeType="1"/>
              </p:cNvSpPr>
              <p:nvPr/>
            </p:nvSpPr>
            <p:spPr bwMode="auto">
              <a:xfrm>
                <a:off x="1017" y="1102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89" name="Rectangle 160"/>
              <p:cNvSpPr>
                <a:spLocks noChangeArrowheads="1"/>
              </p:cNvSpPr>
              <p:nvPr/>
            </p:nvSpPr>
            <p:spPr bwMode="auto">
              <a:xfrm>
                <a:off x="1017" y="1102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0" name="Line 161"/>
              <p:cNvSpPr>
                <a:spLocks noChangeShapeType="1"/>
              </p:cNvSpPr>
              <p:nvPr/>
            </p:nvSpPr>
            <p:spPr bwMode="auto">
              <a:xfrm>
                <a:off x="1131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1" name="Rectangle 162"/>
              <p:cNvSpPr>
                <a:spLocks noChangeArrowheads="1"/>
              </p:cNvSpPr>
              <p:nvPr/>
            </p:nvSpPr>
            <p:spPr bwMode="auto">
              <a:xfrm>
                <a:off x="1131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2" name="Line 163"/>
              <p:cNvSpPr>
                <a:spLocks noChangeShapeType="1"/>
              </p:cNvSpPr>
              <p:nvPr/>
            </p:nvSpPr>
            <p:spPr bwMode="auto">
              <a:xfrm>
                <a:off x="1245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3" name="Rectangle 164"/>
              <p:cNvSpPr>
                <a:spLocks noChangeArrowheads="1"/>
              </p:cNvSpPr>
              <p:nvPr/>
            </p:nvSpPr>
            <p:spPr bwMode="auto">
              <a:xfrm>
                <a:off x="1245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4" name="Line 165"/>
              <p:cNvSpPr>
                <a:spLocks noChangeShapeType="1"/>
              </p:cNvSpPr>
              <p:nvPr/>
            </p:nvSpPr>
            <p:spPr bwMode="auto">
              <a:xfrm>
                <a:off x="1360" y="1102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5" name="Rectangle 166"/>
              <p:cNvSpPr>
                <a:spLocks noChangeArrowheads="1"/>
              </p:cNvSpPr>
              <p:nvPr/>
            </p:nvSpPr>
            <p:spPr bwMode="auto">
              <a:xfrm>
                <a:off x="1360" y="1102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6" name="Line 167"/>
              <p:cNvSpPr>
                <a:spLocks noChangeShapeType="1"/>
              </p:cNvSpPr>
              <p:nvPr/>
            </p:nvSpPr>
            <p:spPr bwMode="auto">
              <a:xfrm>
                <a:off x="1474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7" name="Rectangle 168"/>
              <p:cNvSpPr>
                <a:spLocks noChangeArrowheads="1"/>
              </p:cNvSpPr>
              <p:nvPr/>
            </p:nvSpPr>
            <p:spPr bwMode="auto">
              <a:xfrm>
                <a:off x="1474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8" name="Line 169"/>
              <p:cNvSpPr>
                <a:spLocks noChangeShapeType="1"/>
              </p:cNvSpPr>
              <p:nvPr/>
            </p:nvSpPr>
            <p:spPr bwMode="auto">
              <a:xfrm>
                <a:off x="1588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699" name="Rectangle 170"/>
              <p:cNvSpPr>
                <a:spLocks noChangeArrowheads="1"/>
              </p:cNvSpPr>
              <p:nvPr/>
            </p:nvSpPr>
            <p:spPr bwMode="auto">
              <a:xfrm>
                <a:off x="1588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0" name="Line 171"/>
              <p:cNvSpPr>
                <a:spLocks noChangeShapeType="1"/>
              </p:cNvSpPr>
              <p:nvPr/>
            </p:nvSpPr>
            <p:spPr bwMode="auto">
              <a:xfrm>
                <a:off x="1703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1" name="Rectangle 172"/>
              <p:cNvSpPr>
                <a:spLocks noChangeArrowheads="1"/>
              </p:cNvSpPr>
              <p:nvPr/>
            </p:nvSpPr>
            <p:spPr bwMode="auto">
              <a:xfrm>
                <a:off x="1703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2" name="Line 173"/>
              <p:cNvSpPr>
                <a:spLocks noChangeShapeType="1"/>
              </p:cNvSpPr>
              <p:nvPr/>
            </p:nvSpPr>
            <p:spPr bwMode="auto">
              <a:xfrm>
                <a:off x="1817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3" name="Rectangle 174"/>
              <p:cNvSpPr>
                <a:spLocks noChangeArrowheads="1"/>
              </p:cNvSpPr>
              <p:nvPr/>
            </p:nvSpPr>
            <p:spPr bwMode="auto">
              <a:xfrm>
                <a:off x="1817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4" name="Line 175"/>
              <p:cNvSpPr>
                <a:spLocks noChangeShapeType="1"/>
              </p:cNvSpPr>
              <p:nvPr/>
            </p:nvSpPr>
            <p:spPr bwMode="auto">
              <a:xfrm>
                <a:off x="1931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5" name="Rectangle 176"/>
              <p:cNvSpPr>
                <a:spLocks noChangeArrowheads="1"/>
              </p:cNvSpPr>
              <p:nvPr/>
            </p:nvSpPr>
            <p:spPr bwMode="auto">
              <a:xfrm>
                <a:off x="1931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6" name="Line 177"/>
              <p:cNvSpPr>
                <a:spLocks noChangeShapeType="1"/>
              </p:cNvSpPr>
              <p:nvPr/>
            </p:nvSpPr>
            <p:spPr bwMode="auto">
              <a:xfrm>
                <a:off x="2046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7" name="Rectangle 178"/>
              <p:cNvSpPr>
                <a:spLocks noChangeArrowheads="1"/>
              </p:cNvSpPr>
              <p:nvPr/>
            </p:nvSpPr>
            <p:spPr bwMode="auto">
              <a:xfrm>
                <a:off x="2046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8" name="Line 179"/>
              <p:cNvSpPr>
                <a:spLocks noChangeShapeType="1"/>
              </p:cNvSpPr>
              <p:nvPr/>
            </p:nvSpPr>
            <p:spPr bwMode="auto">
              <a:xfrm>
                <a:off x="2160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09" name="Rectangle 180"/>
              <p:cNvSpPr>
                <a:spLocks noChangeArrowheads="1"/>
              </p:cNvSpPr>
              <p:nvPr/>
            </p:nvSpPr>
            <p:spPr bwMode="auto">
              <a:xfrm>
                <a:off x="2160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0" name="Rectangle 181"/>
              <p:cNvSpPr>
                <a:spLocks noChangeArrowheads="1"/>
              </p:cNvSpPr>
              <p:nvPr/>
            </p:nvSpPr>
            <p:spPr bwMode="auto">
              <a:xfrm>
                <a:off x="2269" y="994"/>
                <a:ext cx="5" cy="10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1" name="Line 182"/>
              <p:cNvSpPr>
                <a:spLocks noChangeShapeType="1"/>
              </p:cNvSpPr>
              <p:nvPr/>
            </p:nvSpPr>
            <p:spPr bwMode="auto">
              <a:xfrm>
                <a:off x="2274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2" name="Rectangle 183"/>
              <p:cNvSpPr>
                <a:spLocks noChangeArrowheads="1"/>
              </p:cNvSpPr>
              <p:nvPr/>
            </p:nvSpPr>
            <p:spPr bwMode="auto">
              <a:xfrm>
                <a:off x="2274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3" name="Line 184"/>
              <p:cNvSpPr>
                <a:spLocks noChangeShapeType="1"/>
              </p:cNvSpPr>
              <p:nvPr/>
            </p:nvSpPr>
            <p:spPr bwMode="auto">
              <a:xfrm>
                <a:off x="2389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4" name="Rectangle 185"/>
              <p:cNvSpPr>
                <a:spLocks noChangeArrowheads="1"/>
              </p:cNvSpPr>
              <p:nvPr/>
            </p:nvSpPr>
            <p:spPr bwMode="auto">
              <a:xfrm>
                <a:off x="2389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5" name="Line 186"/>
              <p:cNvSpPr>
                <a:spLocks noChangeShapeType="1"/>
              </p:cNvSpPr>
              <p:nvPr/>
            </p:nvSpPr>
            <p:spPr bwMode="auto">
              <a:xfrm>
                <a:off x="2503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6" name="Rectangle 187"/>
              <p:cNvSpPr>
                <a:spLocks noChangeArrowheads="1"/>
              </p:cNvSpPr>
              <p:nvPr/>
            </p:nvSpPr>
            <p:spPr bwMode="auto">
              <a:xfrm>
                <a:off x="2503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7" name="Rectangle 188"/>
              <p:cNvSpPr>
                <a:spLocks noChangeArrowheads="1"/>
              </p:cNvSpPr>
              <p:nvPr/>
            </p:nvSpPr>
            <p:spPr bwMode="auto">
              <a:xfrm>
                <a:off x="2612" y="950"/>
                <a:ext cx="5" cy="4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8" name="Line 189"/>
              <p:cNvSpPr>
                <a:spLocks noChangeShapeType="1"/>
              </p:cNvSpPr>
              <p:nvPr/>
            </p:nvSpPr>
            <p:spPr bwMode="auto">
              <a:xfrm>
                <a:off x="2617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19" name="Rectangle 190"/>
              <p:cNvSpPr>
                <a:spLocks noChangeArrowheads="1"/>
              </p:cNvSpPr>
              <p:nvPr/>
            </p:nvSpPr>
            <p:spPr bwMode="auto">
              <a:xfrm>
                <a:off x="2617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0" name="Rectangle 191"/>
              <p:cNvSpPr>
                <a:spLocks noChangeArrowheads="1"/>
              </p:cNvSpPr>
              <p:nvPr/>
            </p:nvSpPr>
            <p:spPr bwMode="auto">
              <a:xfrm>
                <a:off x="2726" y="950"/>
                <a:ext cx="6" cy="4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1" name="Line 192"/>
              <p:cNvSpPr>
                <a:spLocks noChangeShapeType="1"/>
              </p:cNvSpPr>
              <p:nvPr/>
            </p:nvSpPr>
            <p:spPr bwMode="auto">
              <a:xfrm>
                <a:off x="2732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2" name="Rectangle 193"/>
              <p:cNvSpPr>
                <a:spLocks noChangeArrowheads="1"/>
              </p:cNvSpPr>
              <p:nvPr/>
            </p:nvSpPr>
            <p:spPr bwMode="auto">
              <a:xfrm>
                <a:off x="2732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3" name="Line 194"/>
              <p:cNvSpPr>
                <a:spLocks noChangeShapeType="1"/>
              </p:cNvSpPr>
              <p:nvPr/>
            </p:nvSpPr>
            <p:spPr bwMode="auto">
              <a:xfrm>
                <a:off x="2841" y="75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4" name="Rectangle 195"/>
              <p:cNvSpPr>
                <a:spLocks noChangeArrowheads="1"/>
              </p:cNvSpPr>
              <p:nvPr/>
            </p:nvSpPr>
            <p:spPr bwMode="auto">
              <a:xfrm>
                <a:off x="2841" y="754"/>
                <a:ext cx="5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5" name="Line 196"/>
              <p:cNvSpPr>
                <a:spLocks noChangeShapeType="1"/>
              </p:cNvSpPr>
              <p:nvPr/>
            </p:nvSpPr>
            <p:spPr bwMode="auto">
              <a:xfrm>
                <a:off x="2846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6" name="Rectangle 197"/>
              <p:cNvSpPr>
                <a:spLocks noChangeArrowheads="1"/>
              </p:cNvSpPr>
              <p:nvPr/>
            </p:nvSpPr>
            <p:spPr bwMode="auto">
              <a:xfrm>
                <a:off x="2846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7" name="Rectangle 198"/>
              <p:cNvSpPr>
                <a:spLocks noChangeArrowheads="1"/>
              </p:cNvSpPr>
              <p:nvPr/>
            </p:nvSpPr>
            <p:spPr bwMode="auto">
              <a:xfrm>
                <a:off x="2955" y="950"/>
                <a:ext cx="5" cy="4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8" name="Line 199"/>
              <p:cNvSpPr>
                <a:spLocks noChangeShapeType="1"/>
              </p:cNvSpPr>
              <p:nvPr/>
            </p:nvSpPr>
            <p:spPr bwMode="auto">
              <a:xfrm>
                <a:off x="2960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29" name="Rectangle 200"/>
              <p:cNvSpPr>
                <a:spLocks noChangeArrowheads="1"/>
              </p:cNvSpPr>
              <p:nvPr/>
            </p:nvSpPr>
            <p:spPr bwMode="auto">
              <a:xfrm>
                <a:off x="2960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30" name="Rectangle 201"/>
              <p:cNvSpPr>
                <a:spLocks noChangeArrowheads="1"/>
              </p:cNvSpPr>
              <p:nvPr/>
            </p:nvSpPr>
            <p:spPr bwMode="auto">
              <a:xfrm>
                <a:off x="3069" y="950"/>
                <a:ext cx="6" cy="4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31" name="Line 202"/>
              <p:cNvSpPr>
                <a:spLocks noChangeShapeType="1"/>
              </p:cNvSpPr>
              <p:nvPr/>
            </p:nvSpPr>
            <p:spPr bwMode="auto">
              <a:xfrm>
                <a:off x="3075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32" name="Rectangle 203"/>
              <p:cNvSpPr>
                <a:spLocks noChangeArrowheads="1"/>
              </p:cNvSpPr>
              <p:nvPr/>
            </p:nvSpPr>
            <p:spPr bwMode="auto">
              <a:xfrm>
                <a:off x="3075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733" name="Rectangle 204"/>
              <p:cNvSpPr>
                <a:spLocks noChangeArrowheads="1"/>
              </p:cNvSpPr>
              <p:nvPr/>
            </p:nvSpPr>
            <p:spPr bwMode="auto">
              <a:xfrm>
                <a:off x="3184" y="950"/>
                <a:ext cx="5" cy="4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406"/>
            <p:cNvGrpSpPr>
              <a:grpSpLocks/>
            </p:cNvGrpSpPr>
            <p:nvPr/>
          </p:nvGrpSpPr>
          <p:grpSpPr bwMode="auto">
            <a:xfrm>
              <a:off x="31" y="754"/>
              <a:ext cx="4655" cy="920"/>
              <a:chOff x="31" y="754"/>
              <a:chExt cx="4655" cy="920"/>
            </a:xfrm>
          </p:grpSpPr>
          <p:sp>
            <p:nvSpPr>
              <p:cNvPr id="67334" name="Line 206"/>
              <p:cNvSpPr>
                <a:spLocks noChangeShapeType="1"/>
              </p:cNvSpPr>
              <p:nvPr/>
            </p:nvSpPr>
            <p:spPr bwMode="auto">
              <a:xfrm>
                <a:off x="3189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5" name="Rectangle 207"/>
              <p:cNvSpPr>
                <a:spLocks noChangeArrowheads="1"/>
              </p:cNvSpPr>
              <p:nvPr/>
            </p:nvSpPr>
            <p:spPr bwMode="auto">
              <a:xfrm>
                <a:off x="3189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6" name="Line 208"/>
              <p:cNvSpPr>
                <a:spLocks noChangeShapeType="1"/>
              </p:cNvSpPr>
              <p:nvPr/>
            </p:nvSpPr>
            <p:spPr bwMode="auto">
              <a:xfrm>
                <a:off x="3303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7" name="Rectangle 209"/>
              <p:cNvSpPr>
                <a:spLocks noChangeArrowheads="1"/>
              </p:cNvSpPr>
              <p:nvPr/>
            </p:nvSpPr>
            <p:spPr bwMode="auto">
              <a:xfrm>
                <a:off x="3303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8" name="Rectangle 210"/>
              <p:cNvSpPr>
                <a:spLocks noChangeArrowheads="1"/>
              </p:cNvSpPr>
              <p:nvPr/>
            </p:nvSpPr>
            <p:spPr bwMode="auto">
              <a:xfrm>
                <a:off x="3412" y="988"/>
                <a:ext cx="6" cy="12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9" name="Line 211"/>
              <p:cNvSpPr>
                <a:spLocks noChangeShapeType="1"/>
              </p:cNvSpPr>
              <p:nvPr/>
            </p:nvSpPr>
            <p:spPr bwMode="auto">
              <a:xfrm>
                <a:off x="3418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0" name="Rectangle 212"/>
              <p:cNvSpPr>
                <a:spLocks noChangeArrowheads="1"/>
              </p:cNvSpPr>
              <p:nvPr/>
            </p:nvSpPr>
            <p:spPr bwMode="auto">
              <a:xfrm>
                <a:off x="3418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1" name="Rectangle 213"/>
              <p:cNvSpPr>
                <a:spLocks noChangeArrowheads="1"/>
              </p:cNvSpPr>
              <p:nvPr/>
            </p:nvSpPr>
            <p:spPr bwMode="auto">
              <a:xfrm>
                <a:off x="3527" y="994"/>
                <a:ext cx="5" cy="10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2" name="Line 214"/>
              <p:cNvSpPr>
                <a:spLocks noChangeShapeType="1"/>
              </p:cNvSpPr>
              <p:nvPr/>
            </p:nvSpPr>
            <p:spPr bwMode="auto">
              <a:xfrm>
                <a:off x="3532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3" name="Rectangle 215"/>
              <p:cNvSpPr>
                <a:spLocks noChangeArrowheads="1"/>
              </p:cNvSpPr>
              <p:nvPr/>
            </p:nvSpPr>
            <p:spPr bwMode="auto">
              <a:xfrm>
                <a:off x="3532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4" name="Line 216"/>
              <p:cNvSpPr>
                <a:spLocks noChangeShapeType="1"/>
              </p:cNvSpPr>
              <p:nvPr/>
            </p:nvSpPr>
            <p:spPr bwMode="auto">
              <a:xfrm>
                <a:off x="3646" y="1102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5" name="Rectangle 217"/>
              <p:cNvSpPr>
                <a:spLocks noChangeArrowheads="1"/>
              </p:cNvSpPr>
              <p:nvPr/>
            </p:nvSpPr>
            <p:spPr bwMode="auto">
              <a:xfrm>
                <a:off x="3646" y="1102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6" name="Line 218"/>
              <p:cNvSpPr>
                <a:spLocks noChangeShapeType="1"/>
              </p:cNvSpPr>
              <p:nvPr/>
            </p:nvSpPr>
            <p:spPr bwMode="auto">
              <a:xfrm>
                <a:off x="3755" y="988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7" name="Rectangle 219"/>
              <p:cNvSpPr>
                <a:spLocks noChangeArrowheads="1"/>
              </p:cNvSpPr>
              <p:nvPr/>
            </p:nvSpPr>
            <p:spPr bwMode="auto">
              <a:xfrm>
                <a:off x="3755" y="988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8" name="Line 220"/>
              <p:cNvSpPr>
                <a:spLocks noChangeShapeType="1"/>
              </p:cNvSpPr>
              <p:nvPr/>
            </p:nvSpPr>
            <p:spPr bwMode="auto">
              <a:xfrm>
                <a:off x="3761" y="1102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49" name="Rectangle 221"/>
              <p:cNvSpPr>
                <a:spLocks noChangeArrowheads="1"/>
              </p:cNvSpPr>
              <p:nvPr/>
            </p:nvSpPr>
            <p:spPr bwMode="auto">
              <a:xfrm>
                <a:off x="3761" y="1102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0" name="Line 222"/>
              <p:cNvSpPr>
                <a:spLocks noChangeShapeType="1"/>
              </p:cNvSpPr>
              <p:nvPr/>
            </p:nvSpPr>
            <p:spPr bwMode="auto">
              <a:xfrm>
                <a:off x="1697" y="754"/>
                <a:ext cx="0" cy="39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1" name="Rectangle 223"/>
              <p:cNvSpPr>
                <a:spLocks noChangeArrowheads="1"/>
              </p:cNvSpPr>
              <p:nvPr/>
            </p:nvSpPr>
            <p:spPr bwMode="auto">
              <a:xfrm>
                <a:off x="1697" y="754"/>
                <a:ext cx="6" cy="39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2" name="Line 224"/>
              <p:cNvSpPr>
                <a:spLocks noChangeShapeType="1"/>
              </p:cNvSpPr>
              <p:nvPr/>
            </p:nvSpPr>
            <p:spPr bwMode="auto">
              <a:xfrm>
                <a:off x="3412" y="1108"/>
                <a:ext cx="0" cy="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3" name="Rectangle 225"/>
              <p:cNvSpPr>
                <a:spLocks noChangeArrowheads="1"/>
              </p:cNvSpPr>
              <p:nvPr/>
            </p:nvSpPr>
            <p:spPr bwMode="auto">
              <a:xfrm>
                <a:off x="3412" y="1108"/>
                <a:ext cx="6" cy="3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4" name="Line 226"/>
              <p:cNvSpPr>
                <a:spLocks noChangeShapeType="1"/>
              </p:cNvSpPr>
              <p:nvPr/>
            </p:nvSpPr>
            <p:spPr bwMode="auto">
              <a:xfrm>
                <a:off x="3527" y="1102"/>
                <a:ext cx="0" cy="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5" name="Rectangle 227"/>
              <p:cNvSpPr>
                <a:spLocks noChangeArrowheads="1"/>
              </p:cNvSpPr>
              <p:nvPr/>
            </p:nvSpPr>
            <p:spPr bwMode="auto">
              <a:xfrm>
                <a:off x="3527" y="1102"/>
                <a:ext cx="5" cy="5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6" name="Rectangle 228"/>
              <p:cNvSpPr>
                <a:spLocks noChangeArrowheads="1"/>
              </p:cNvSpPr>
              <p:nvPr/>
            </p:nvSpPr>
            <p:spPr bwMode="auto">
              <a:xfrm>
                <a:off x="3755" y="1108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7" name="Line 229"/>
              <p:cNvSpPr>
                <a:spLocks noChangeShapeType="1"/>
              </p:cNvSpPr>
              <p:nvPr/>
            </p:nvSpPr>
            <p:spPr bwMode="auto">
              <a:xfrm>
                <a:off x="31" y="1260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8" name="Rectangle 230"/>
              <p:cNvSpPr>
                <a:spLocks noChangeArrowheads="1"/>
              </p:cNvSpPr>
              <p:nvPr/>
            </p:nvSpPr>
            <p:spPr bwMode="auto">
              <a:xfrm>
                <a:off x="31" y="1260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59" name="Line 231"/>
              <p:cNvSpPr>
                <a:spLocks noChangeShapeType="1"/>
              </p:cNvSpPr>
              <p:nvPr/>
            </p:nvSpPr>
            <p:spPr bwMode="auto">
              <a:xfrm>
                <a:off x="445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0" name="Rectangle 232"/>
              <p:cNvSpPr>
                <a:spLocks noChangeArrowheads="1"/>
              </p:cNvSpPr>
              <p:nvPr/>
            </p:nvSpPr>
            <p:spPr bwMode="auto">
              <a:xfrm>
                <a:off x="445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1" name="Line 233"/>
              <p:cNvSpPr>
                <a:spLocks noChangeShapeType="1"/>
              </p:cNvSpPr>
              <p:nvPr/>
            </p:nvSpPr>
            <p:spPr bwMode="auto">
              <a:xfrm>
                <a:off x="559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2" name="Rectangle 234"/>
              <p:cNvSpPr>
                <a:spLocks noChangeArrowheads="1"/>
              </p:cNvSpPr>
              <p:nvPr/>
            </p:nvSpPr>
            <p:spPr bwMode="auto">
              <a:xfrm>
                <a:off x="559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3" name="Line 235"/>
              <p:cNvSpPr>
                <a:spLocks noChangeShapeType="1"/>
              </p:cNvSpPr>
              <p:nvPr/>
            </p:nvSpPr>
            <p:spPr bwMode="auto">
              <a:xfrm>
                <a:off x="674" y="126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4" name="Rectangle 236"/>
              <p:cNvSpPr>
                <a:spLocks noChangeArrowheads="1"/>
              </p:cNvSpPr>
              <p:nvPr/>
            </p:nvSpPr>
            <p:spPr bwMode="auto">
              <a:xfrm>
                <a:off x="674" y="126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5" name="Line 237"/>
              <p:cNvSpPr>
                <a:spLocks noChangeShapeType="1"/>
              </p:cNvSpPr>
              <p:nvPr/>
            </p:nvSpPr>
            <p:spPr bwMode="auto">
              <a:xfrm>
                <a:off x="788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6" name="Rectangle 238"/>
              <p:cNvSpPr>
                <a:spLocks noChangeArrowheads="1"/>
              </p:cNvSpPr>
              <p:nvPr/>
            </p:nvSpPr>
            <p:spPr bwMode="auto">
              <a:xfrm>
                <a:off x="788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7" name="Line 239"/>
              <p:cNvSpPr>
                <a:spLocks noChangeShapeType="1"/>
              </p:cNvSpPr>
              <p:nvPr/>
            </p:nvSpPr>
            <p:spPr bwMode="auto">
              <a:xfrm>
                <a:off x="902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8" name="Rectangle 240"/>
              <p:cNvSpPr>
                <a:spLocks noChangeArrowheads="1"/>
              </p:cNvSpPr>
              <p:nvPr/>
            </p:nvSpPr>
            <p:spPr bwMode="auto">
              <a:xfrm>
                <a:off x="902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69" name="Line 241"/>
              <p:cNvSpPr>
                <a:spLocks noChangeShapeType="1"/>
              </p:cNvSpPr>
              <p:nvPr/>
            </p:nvSpPr>
            <p:spPr bwMode="auto">
              <a:xfrm>
                <a:off x="1017" y="126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0" name="Rectangle 242"/>
              <p:cNvSpPr>
                <a:spLocks noChangeArrowheads="1"/>
              </p:cNvSpPr>
              <p:nvPr/>
            </p:nvSpPr>
            <p:spPr bwMode="auto">
              <a:xfrm>
                <a:off x="1017" y="126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1" name="Line 243"/>
              <p:cNvSpPr>
                <a:spLocks noChangeShapeType="1"/>
              </p:cNvSpPr>
              <p:nvPr/>
            </p:nvSpPr>
            <p:spPr bwMode="auto">
              <a:xfrm>
                <a:off x="1131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2" name="Rectangle 244"/>
              <p:cNvSpPr>
                <a:spLocks noChangeArrowheads="1"/>
              </p:cNvSpPr>
              <p:nvPr/>
            </p:nvSpPr>
            <p:spPr bwMode="auto">
              <a:xfrm>
                <a:off x="1131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3" name="Line 245"/>
              <p:cNvSpPr>
                <a:spLocks noChangeShapeType="1"/>
              </p:cNvSpPr>
              <p:nvPr/>
            </p:nvSpPr>
            <p:spPr bwMode="auto">
              <a:xfrm>
                <a:off x="1245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4" name="Rectangle 246"/>
              <p:cNvSpPr>
                <a:spLocks noChangeArrowheads="1"/>
              </p:cNvSpPr>
              <p:nvPr/>
            </p:nvSpPr>
            <p:spPr bwMode="auto">
              <a:xfrm>
                <a:off x="1245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5" name="Line 247"/>
              <p:cNvSpPr>
                <a:spLocks noChangeShapeType="1"/>
              </p:cNvSpPr>
              <p:nvPr/>
            </p:nvSpPr>
            <p:spPr bwMode="auto">
              <a:xfrm>
                <a:off x="1360" y="126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6" name="Rectangle 248"/>
              <p:cNvSpPr>
                <a:spLocks noChangeArrowheads="1"/>
              </p:cNvSpPr>
              <p:nvPr/>
            </p:nvSpPr>
            <p:spPr bwMode="auto">
              <a:xfrm>
                <a:off x="1360" y="126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7" name="Line 249"/>
              <p:cNvSpPr>
                <a:spLocks noChangeShapeType="1"/>
              </p:cNvSpPr>
              <p:nvPr/>
            </p:nvSpPr>
            <p:spPr bwMode="auto">
              <a:xfrm>
                <a:off x="1474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8" name="Rectangle 250"/>
              <p:cNvSpPr>
                <a:spLocks noChangeArrowheads="1"/>
              </p:cNvSpPr>
              <p:nvPr/>
            </p:nvSpPr>
            <p:spPr bwMode="auto">
              <a:xfrm>
                <a:off x="1474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79" name="Line 251"/>
              <p:cNvSpPr>
                <a:spLocks noChangeShapeType="1"/>
              </p:cNvSpPr>
              <p:nvPr/>
            </p:nvSpPr>
            <p:spPr bwMode="auto">
              <a:xfrm>
                <a:off x="1588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0" name="Rectangle 252"/>
              <p:cNvSpPr>
                <a:spLocks noChangeArrowheads="1"/>
              </p:cNvSpPr>
              <p:nvPr/>
            </p:nvSpPr>
            <p:spPr bwMode="auto">
              <a:xfrm>
                <a:off x="1588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1" name="Rectangle 253"/>
              <p:cNvSpPr>
                <a:spLocks noChangeArrowheads="1"/>
              </p:cNvSpPr>
              <p:nvPr/>
            </p:nvSpPr>
            <p:spPr bwMode="auto">
              <a:xfrm>
                <a:off x="1697" y="1152"/>
                <a:ext cx="6" cy="10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2" name="Line 254"/>
              <p:cNvSpPr>
                <a:spLocks noChangeShapeType="1"/>
              </p:cNvSpPr>
              <p:nvPr/>
            </p:nvSpPr>
            <p:spPr bwMode="auto">
              <a:xfrm>
                <a:off x="1703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3" name="Rectangle 255"/>
              <p:cNvSpPr>
                <a:spLocks noChangeArrowheads="1"/>
              </p:cNvSpPr>
              <p:nvPr/>
            </p:nvSpPr>
            <p:spPr bwMode="auto">
              <a:xfrm>
                <a:off x="1703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4" name="Line 256"/>
              <p:cNvSpPr>
                <a:spLocks noChangeShapeType="1"/>
              </p:cNvSpPr>
              <p:nvPr/>
            </p:nvSpPr>
            <p:spPr bwMode="auto">
              <a:xfrm>
                <a:off x="1817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5" name="Rectangle 257"/>
              <p:cNvSpPr>
                <a:spLocks noChangeArrowheads="1"/>
              </p:cNvSpPr>
              <p:nvPr/>
            </p:nvSpPr>
            <p:spPr bwMode="auto">
              <a:xfrm>
                <a:off x="1817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6" name="Line 258"/>
              <p:cNvSpPr>
                <a:spLocks noChangeShapeType="1"/>
              </p:cNvSpPr>
              <p:nvPr/>
            </p:nvSpPr>
            <p:spPr bwMode="auto">
              <a:xfrm>
                <a:off x="1931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7" name="Rectangle 259"/>
              <p:cNvSpPr>
                <a:spLocks noChangeArrowheads="1"/>
              </p:cNvSpPr>
              <p:nvPr/>
            </p:nvSpPr>
            <p:spPr bwMode="auto">
              <a:xfrm>
                <a:off x="1931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8" name="Line 260"/>
              <p:cNvSpPr>
                <a:spLocks noChangeShapeType="1"/>
              </p:cNvSpPr>
              <p:nvPr/>
            </p:nvSpPr>
            <p:spPr bwMode="auto">
              <a:xfrm>
                <a:off x="2046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89" name="Rectangle 261"/>
              <p:cNvSpPr>
                <a:spLocks noChangeArrowheads="1"/>
              </p:cNvSpPr>
              <p:nvPr/>
            </p:nvSpPr>
            <p:spPr bwMode="auto">
              <a:xfrm>
                <a:off x="2046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0" name="Line 262"/>
              <p:cNvSpPr>
                <a:spLocks noChangeShapeType="1"/>
              </p:cNvSpPr>
              <p:nvPr/>
            </p:nvSpPr>
            <p:spPr bwMode="auto">
              <a:xfrm>
                <a:off x="2160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1" name="Rectangle 263"/>
              <p:cNvSpPr>
                <a:spLocks noChangeArrowheads="1"/>
              </p:cNvSpPr>
              <p:nvPr/>
            </p:nvSpPr>
            <p:spPr bwMode="auto">
              <a:xfrm>
                <a:off x="2160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2" name="Line 264"/>
              <p:cNvSpPr>
                <a:spLocks noChangeShapeType="1"/>
              </p:cNvSpPr>
              <p:nvPr/>
            </p:nvSpPr>
            <p:spPr bwMode="auto">
              <a:xfrm>
                <a:off x="2269" y="1102"/>
                <a:ext cx="0" cy="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3" name="Rectangle 265"/>
              <p:cNvSpPr>
                <a:spLocks noChangeArrowheads="1"/>
              </p:cNvSpPr>
              <p:nvPr/>
            </p:nvSpPr>
            <p:spPr bwMode="auto">
              <a:xfrm>
                <a:off x="2269" y="1102"/>
                <a:ext cx="5" cy="5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4" name="Line 266"/>
              <p:cNvSpPr>
                <a:spLocks noChangeShapeType="1"/>
              </p:cNvSpPr>
              <p:nvPr/>
            </p:nvSpPr>
            <p:spPr bwMode="auto">
              <a:xfrm>
                <a:off x="2274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5" name="Rectangle 267"/>
              <p:cNvSpPr>
                <a:spLocks noChangeArrowheads="1"/>
              </p:cNvSpPr>
              <p:nvPr/>
            </p:nvSpPr>
            <p:spPr bwMode="auto">
              <a:xfrm>
                <a:off x="2274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6" name="Rectangle 268"/>
              <p:cNvSpPr>
                <a:spLocks noChangeArrowheads="1"/>
              </p:cNvSpPr>
              <p:nvPr/>
            </p:nvSpPr>
            <p:spPr bwMode="auto">
              <a:xfrm>
                <a:off x="2383" y="950"/>
                <a:ext cx="6" cy="20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7" name="Line 269"/>
              <p:cNvSpPr>
                <a:spLocks noChangeShapeType="1"/>
              </p:cNvSpPr>
              <p:nvPr/>
            </p:nvSpPr>
            <p:spPr bwMode="auto">
              <a:xfrm>
                <a:off x="2389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8" name="Rectangle 270"/>
              <p:cNvSpPr>
                <a:spLocks noChangeArrowheads="1"/>
              </p:cNvSpPr>
              <p:nvPr/>
            </p:nvSpPr>
            <p:spPr bwMode="auto">
              <a:xfrm>
                <a:off x="2389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99" name="Rectangle 271"/>
              <p:cNvSpPr>
                <a:spLocks noChangeArrowheads="1"/>
              </p:cNvSpPr>
              <p:nvPr/>
            </p:nvSpPr>
            <p:spPr bwMode="auto">
              <a:xfrm>
                <a:off x="2498" y="950"/>
                <a:ext cx="5" cy="20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0" name="Line 272"/>
              <p:cNvSpPr>
                <a:spLocks noChangeShapeType="1"/>
              </p:cNvSpPr>
              <p:nvPr/>
            </p:nvSpPr>
            <p:spPr bwMode="auto">
              <a:xfrm>
                <a:off x="2503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1" name="Rectangle 273"/>
              <p:cNvSpPr>
                <a:spLocks noChangeArrowheads="1"/>
              </p:cNvSpPr>
              <p:nvPr/>
            </p:nvSpPr>
            <p:spPr bwMode="auto">
              <a:xfrm>
                <a:off x="2503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2" name="Rectangle 274"/>
              <p:cNvSpPr>
                <a:spLocks noChangeArrowheads="1"/>
              </p:cNvSpPr>
              <p:nvPr/>
            </p:nvSpPr>
            <p:spPr bwMode="auto">
              <a:xfrm>
                <a:off x="2612" y="1102"/>
                <a:ext cx="5" cy="5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3" name="Line 275"/>
              <p:cNvSpPr>
                <a:spLocks noChangeShapeType="1"/>
              </p:cNvSpPr>
              <p:nvPr/>
            </p:nvSpPr>
            <p:spPr bwMode="auto">
              <a:xfrm>
                <a:off x="2617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4" name="Rectangle 276"/>
              <p:cNvSpPr>
                <a:spLocks noChangeArrowheads="1"/>
              </p:cNvSpPr>
              <p:nvPr/>
            </p:nvSpPr>
            <p:spPr bwMode="auto">
              <a:xfrm>
                <a:off x="2617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5" name="Rectangle 277"/>
              <p:cNvSpPr>
                <a:spLocks noChangeArrowheads="1"/>
              </p:cNvSpPr>
              <p:nvPr/>
            </p:nvSpPr>
            <p:spPr bwMode="auto">
              <a:xfrm>
                <a:off x="2726" y="1102"/>
                <a:ext cx="6" cy="5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6" name="Line 278"/>
              <p:cNvSpPr>
                <a:spLocks noChangeShapeType="1"/>
              </p:cNvSpPr>
              <p:nvPr/>
            </p:nvSpPr>
            <p:spPr bwMode="auto">
              <a:xfrm>
                <a:off x="2732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7" name="Rectangle 279"/>
              <p:cNvSpPr>
                <a:spLocks noChangeArrowheads="1"/>
              </p:cNvSpPr>
              <p:nvPr/>
            </p:nvSpPr>
            <p:spPr bwMode="auto">
              <a:xfrm>
                <a:off x="2732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8" name="Line 280"/>
              <p:cNvSpPr>
                <a:spLocks noChangeShapeType="1"/>
              </p:cNvSpPr>
              <p:nvPr/>
            </p:nvSpPr>
            <p:spPr bwMode="auto">
              <a:xfrm>
                <a:off x="2841" y="1102"/>
                <a:ext cx="0" cy="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09" name="Rectangle 281"/>
              <p:cNvSpPr>
                <a:spLocks noChangeArrowheads="1"/>
              </p:cNvSpPr>
              <p:nvPr/>
            </p:nvSpPr>
            <p:spPr bwMode="auto">
              <a:xfrm>
                <a:off x="2841" y="1102"/>
                <a:ext cx="5" cy="5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0" name="Line 282"/>
              <p:cNvSpPr>
                <a:spLocks noChangeShapeType="1"/>
              </p:cNvSpPr>
              <p:nvPr/>
            </p:nvSpPr>
            <p:spPr bwMode="auto">
              <a:xfrm>
                <a:off x="2846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1" name="Rectangle 283"/>
              <p:cNvSpPr>
                <a:spLocks noChangeArrowheads="1"/>
              </p:cNvSpPr>
              <p:nvPr/>
            </p:nvSpPr>
            <p:spPr bwMode="auto">
              <a:xfrm>
                <a:off x="2846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2" name="Line 284"/>
              <p:cNvSpPr>
                <a:spLocks noChangeShapeType="1"/>
              </p:cNvSpPr>
              <p:nvPr/>
            </p:nvSpPr>
            <p:spPr bwMode="auto">
              <a:xfrm>
                <a:off x="2960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3" name="Rectangle 285"/>
              <p:cNvSpPr>
                <a:spLocks noChangeArrowheads="1"/>
              </p:cNvSpPr>
              <p:nvPr/>
            </p:nvSpPr>
            <p:spPr bwMode="auto">
              <a:xfrm>
                <a:off x="2960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4" name="Line 286"/>
              <p:cNvSpPr>
                <a:spLocks noChangeShapeType="1"/>
              </p:cNvSpPr>
              <p:nvPr/>
            </p:nvSpPr>
            <p:spPr bwMode="auto">
              <a:xfrm>
                <a:off x="3075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5" name="Rectangle 287"/>
              <p:cNvSpPr>
                <a:spLocks noChangeArrowheads="1"/>
              </p:cNvSpPr>
              <p:nvPr/>
            </p:nvSpPr>
            <p:spPr bwMode="auto">
              <a:xfrm>
                <a:off x="3075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6" name="Line 288"/>
              <p:cNvSpPr>
                <a:spLocks noChangeShapeType="1"/>
              </p:cNvSpPr>
              <p:nvPr/>
            </p:nvSpPr>
            <p:spPr bwMode="auto">
              <a:xfrm>
                <a:off x="3189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7" name="Rectangle 289"/>
              <p:cNvSpPr>
                <a:spLocks noChangeArrowheads="1"/>
              </p:cNvSpPr>
              <p:nvPr/>
            </p:nvSpPr>
            <p:spPr bwMode="auto">
              <a:xfrm>
                <a:off x="3189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8" name="Line 290"/>
              <p:cNvSpPr>
                <a:spLocks noChangeShapeType="1"/>
              </p:cNvSpPr>
              <p:nvPr/>
            </p:nvSpPr>
            <p:spPr bwMode="auto">
              <a:xfrm>
                <a:off x="3303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19" name="Rectangle 291"/>
              <p:cNvSpPr>
                <a:spLocks noChangeArrowheads="1"/>
              </p:cNvSpPr>
              <p:nvPr/>
            </p:nvSpPr>
            <p:spPr bwMode="auto">
              <a:xfrm>
                <a:off x="3303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0" name="Rectangle 292"/>
              <p:cNvSpPr>
                <a:spLocks noChangeArrowheads="1"/>
              </p:cNvSpPr>
              <p:nvPr/>
            </p:nvSpPr>
            <p:spPr bwMode="auto">
              <a:xfrm>
                <a:off x="3412" y="1146"/>
                <a:ext cx="6" cy="12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1" name="Line 293"/>
              <p:cNvSpPr>
                <a:spLocks noChangeShapeType="1"/>
              </p:cNvSpPr>
              <p:nvPr/>
            </p:nvSpPr>
            <p:spPr bwMode="auto">
              <a:xfrm>
                <a:off x="3418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2" name="Rectangle 294"/>
              <p:cNvSpPr>
                <a:spLocks noChangeArrowheads="1"/>
              </p:cNvSpPr>
              <p:nvPr/>
            </p:nvSpPr>
            <p:spPr bwMode="auto">
              <a:xfrm>
                <a:off x="3418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3" name="Rectangle 295"/>
              <p:cNvSpPr>
                <a:spLocks noChangeArrowheads="1"/>
              </p:cNvSpPr>
              <p:nvPr/>
            </p:nvSpPr>
            <p:spPr bwMode="auto">
              <a:xfrm>
                <a:off x="3527" y="1152"/>
                <a:ext cx="5" cy="10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4" name="Line 296"/>
              <p:cNvSpPr>
                <a:spLocks noChangeShapeType="1"/>
              </p:cNvSpPr>
              <p:nvPr/>
            </p:nvSpPr>
            <p:spPr bwMode="auto">
              <a:xfrm>
                <a:off x="3532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5" name="Rectangle 297"/>
              <p:cNvSpPr>
                <a:spLocks noChangeArrowheads="1"/>
              </p:cNvSpPr>
              <p:nvPr/>
            </p:nvSpPr>
            <p:spPr bwMode="auto">
              <a:xfrm>
                <a:off x="3532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6" name="Line 298"/>
              <p:cNvSpPr>
                <a:spLocks noChangeShapeType="1"/>
              </p:cNvSpPr>
              <p:nvPr/>
            </p:nvSpPr>
            <p:spPr bwMode="auto">
              <a:xfrm>
                <a:off x="3646" y="126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7" name="Rectangle 299"/>
              <p:cNvSpPr>
                <a:spLocks noChangeArrowheads="1"/>
              </p:cNvSpPr>
              <p:nvPr/>
            </p:nvSpPr>
            <p:spPr bwMode="auto">
              <a:xfrm>
                <a:off x="3646" y="126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8" name="Line 300"/>
              <p:cNvSpPr>
                <a:spLocks noChangeShapeType="1"/>
              </p:cNvSpPr>
              <p:nvPr/>
            </p:nvSpPr>
            <p:spPr bwMode="auto">
              <a:xfrm>
                <a:off x="3755" y="1146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29" name="Rectangle 301"/>
              <p:cNvSpPr>
                <a:spLocks noChangeArrowheads="1"/>
              </p:cNvSpPr>
              <p:nvPr/>
            </p:nvSpPr>
            <p:spPr bwMode="auto">
              <a:xfrm>
                <a:off x="3755" y="1146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0" name="Line 302"/>
              <p:cNvSpPr>
                <a:spLocks noChangeShapeType="1"/>
              </p:cNvSpPr>
              <p:nvPr/>
            </p:nvSpPr>
            <p:spPr bwMode="auto">
              <a:xfrm>
                <a:off x="3761" y="1260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1" name="Rectangle 303"/>
              <p:cNvSpPr>
                <a:spLocks noChangeArrowheads="1"/>
              </p:cNvSpPr>
              <p:nvPr/>
            </p:nvSpPr>
            <p:spPr bwMode="auto">
              <a:xfrm>
                <a:off x="3761" y="1260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2" name="Rectangle 304"/>
              <p:cNvSpPr>
                <a:spLocks noChangeArrowheads="1"/>
              </p:cNvSpPr>
              <p:nvPr/>
            </p:nvSpPr>
            <p:spPr bwMode="auto">
              <a:xfrm>
                <a:off x="3755" y="1266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3" name="Line 305"/>
              <p:cNvSpPr>
                <a:spLocks noChangeShapeType="1"/>
              </p:cNvSpPr>
              <p:nvPr/>
            </p:nvSpPr>
            <p:spPr bwMode="auto">
              <a:xfrm>
                <a:off x="31" y="1440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4" name="Rectangle 306"/>
              <p:cNvSpPr>
                <a:spLocks noChangeArrowheads="1"/>
              </p:cNvSpPr>
              <p:nvPr/>
            </p:nvSpPr>
            <p:spPr bwMode="auto">
              <a:xfrm>
                <a:off x="31" y="1440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5" name="Line 307"/>
              <p:cNvSpPr>
                <a:spLocks noChangeShapeType="1"/>
              </p:cNvSpPr>
              <p:nvPr/>
            </p:nvSpPr>
            <p:spPr bwMode="auto">
              <a:xfrm>
                <a:off x="445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6" name="Rectangle 308"/>
              <p:cNvSpPr>
                <a:spLocks noChangeArrowheads="1"/>
              </p:cNvSpPr>
              <p:nvPr/>
            </p:nvSpPr>
            <p:spPr bwMode="auto">
              <a:xfrm>
                <a:off x="445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7" name="Line 309"/>
              <p:cNvSpPr>
                <a:spLocks noChangeShapeType="1"/>
              </p:cNvSpPr>
              <p:nvPr/>
            </p:nvSpPr>
            <p:spPr bwMode="auto">
              <a:xfrm>
                <a:off x="559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8" name="Rectangle 310"/>
              <p:cNvSpPr>
                <a:spLocks noChangeArrowheads="1"/>
              </p:cNvSpPr>
              <p:nvPr/>
            </p:nvSpPr>
            <p:spPr bwMode="auto">
              <a:xfrm>
                <a:off x="559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39" name="Line 311"/>
              <p:cNvSpPr>
                <a:spLocks noChangeShapeType="1"/>
              </p:cNvSpPr>
              <p:nvPr/>
            </p:nvSpPr>
            <p:spPr bwMode="auto">
              <a:xfrm>
                <a:off x="674" y="144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0" name="Rectangle 312"/>
              <p:cNvSpPr>
                <a:spLocks noChangeArrowheads="1"/>
              </p:cNvSpPr>
              <p:nvPr/>
            </p:nvSpPr>
            <p:spPr bwMode="auto">
              <a:xfrm>
                <a:off x="674" y="144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1" name="Line 313"/>
              <p:cNvSpPr>
                <a:spLocks noChangeShapeType="1"/>
              </p:cNvSpPr>
              <p:nvPr/>
            </p:nvSpPr>
            <p:spPr bwMode="auto">
              <a:xfrm>
                <a:off x="788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2" name="Rectangle 314"/>
              <p:cNvSpPr>
                <a:spLocks noChangeArrowheads="1"/>
              </p:cNvSpPr>
              <p:nvPr/>
            </p:nvSpPr>
            <p:spPr bwMode="auto">
              <a:xfrm>
                <a:off x="788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3" name="Line 315"/>
              <p:cNvSpPr>
                <a:spLocks noChangeShapeType="1"/>
              </p:cNvSpPr>
              <p:nvPr/>
            </p:nvSpPr>
            <p:spPr bwMode="auto">
              <a:xfrm>
                <a:off x="902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4" name="Rectangle 316"/>
              <p:cNvSpPr>
                <a:spLocks noChangeArrowheads="1"/>
              </p:cNvSpPr>
              <p:nvPr/>
            </p:nvSpPr>
            <p:spPr bwMode="auto">
              <a:xfrm>
                <a:off x="902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5" name="Line 317"/>
              <p:cNvSpPr>
                <a:spLocks noChangeShapeType="1"/>
              </p:cNvSpPr>
              <p:nvPr/>
            </p:nvSpPr>
            <p:spPr bwMode="auto">
              <a:xfrm>
                <a:off x="1017" y="144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6" name="Rectangle 318"/>
              <p:cNvSpPr>
                <a:spLocks noChangeArrowheads="1"/>
              </p:cNvSpPr>
              <p:nvPr/>
            </p:nvSpPr>
            <p:spPr bwMode="auto">
              <a:xfrm>
                <a:off x="1017" y="144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7" name="Line 319"/>
              <p:cNvSpPr>
                <a:spLocks noChangeShapeType="1"/>
              </p:cNvSpPr>
              <p:nvPr/>
            </p:nvSpPr>
            <p:spPr bwMode="auto">
              <a:xfrm>
                <a:off x="1131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8" name="Rectangle 320"/>
              <p:cNvSpPr>
                <a:spLocks noChangeArrowheads="1"/>
              </p:cNvSpPr>
              <p:nvPr/>
            </p:nvSpPr>
            <p:spPr bwMode="auto">
              <a:xfrm>
                <a:off x="1131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49" name="Line 321"/>
              <p:cNvSpPr>
                <a:spLocks noChangeShapeType="1"/>
              </p:cNvSpPr>
              <p:nvPr/>
            </p:nvSpPr>
            <p:spPr bwMode="auto">
              <a:xfrm>
                <a:off x="1245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0" name="Rectangle 322"/>
              <p:cNvSpPr>
                <a:spLocks noChangeArrowheads="1"/>
              </p:cNvSpPr>
              <p:nvPr/>
            </p:nvSpPr>
            <p:spPr bwMode="auto">
              <a:xfrm>
                <a:off x="1245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1" name="Line 323"/>
              <p:cNvSpPr>
                <a:spLocks noChangeShapeType="1"/>
              </p:cNvSpPr>
              <p:nvPr/>
            </p:nvSpPr>
            <p:spPr bwMode="auto">
              <a:xfrm>
                <a:off x="1360" y="144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2" name="Rectangle 324"/>
              <p:cNvSpPr>
                <a:spLocks noChangeArrowheads="1"/>
              </p:cNvSpPr>
              <p:nvPr/>
            </p:nvSpPr>
            <p:spPr bwMode="auto">
              <a:xfrm>
                <a:off x="1360" y="144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3" name="Line 325"/>
              <p:cNvSpPr>
                <a:spLocks noChangeShapeType="1"/>
              </p:cNvSpPr>
              <p:nvPr/>
            </p:nvSpPr>
            <p:spPr bwMode="auto">
              <a:xfrm>
                <a:off x="1474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4" name="Rectangle 326"/>
              <p:cNvSpPr>
                <a:spLocks noChangeArrowheads="1"/>
              </p:cNvSpPr>
              <p:nvPr/>
            </p:nvSpPr>
            <p:spPr bwMode="auto">
              <a:xfrm>
                <a:off x="1474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5" name="Line 327"/>
              <p:cNvSpPr>
                <a:spLocks noChangeShapeType="1"/>
              </p:cNvSpPr>
              <p:nvPr/>
            </p:nvSpPr>
            <p:spPr bwMode="auto">
              <a:xfrm>
                <a:off x="1588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6" name="Rectangle 328"/>
              <p:cNvSpPr>
                <a:spLocks noChangeArrowheads="1"/>
              </p:cNvSpPr>
              <p:nvPr/>
            </p:nvSpPr>
            <p:spPr bwMode="auto">
              <a:xfrm>
                <a:off x="1588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7" name="Line 329"/>
              <p:cNvSpPr>
                <a:spLocks noChangeShapeType="1"/>
              </p:cNvSpPr>
              <p:nvPr/>
            </p:nvSpPr>
            <p:spPr bwMode="auto">
              <a:xfrm>
                <a:off x="1703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8" name="Rectangle 330"/>
              <p:cNvSpPr>
                <a:spLocks noChangeArrowheads="1"/>
              </p:cNvSpPr>
              <p:nvPr/>
            </p:nvSpPr>
            <p:spPr bwMode="auto">
              <a:xfrm>
                <a:off x="1703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59" name="Line 331"/>
              <p:cNvSpPr>
                <a:spLocks noChangeShapeType="1"/>
              </p:cNvSpPr>
              <p:nvPr/>
            </p:nvSpPr>
            <p:spPr bwMode="auto">
              <a:xfrm>
                <a:off x="1817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0" name="Rectangle 332"/>
              <p:cNvSpPr>
                <a:spLocks noChangeArrowheads="1"/>
              </p:cNvSpPr>
              <p:nvPr/>
            </p:nvSpPr>
            <p:spPr bwMode="auto">
              <a:xfrm>
                <a:off x="1817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1" name="Line 333"/>
              <p:cNvSpPr>
                <a:spLocks noChangeShapeType="1"/>
              </p:cNvSpPr>
              <p:nvPr/>
            </p:nvSpPr>
            <p:spPr bwMode="auto">
              <a:xfrm>
                <a:off x="1931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2" name="Rectangle 334"/>
              <p:cNvSpPr>
                <a:spLocks noChangeArrowheads="1"/>
              </p:cNvSpPr>
              <p:nvPr/>
            </p:nvSpPr>
            <p:spPr bwMode="auto">
              <a:xfrm>
                <a:off x="1931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3" name="Line 335"/>
              <p:cNvSpPr>
                <a:spLocks noChangeShapeType="1"/>
              </p:cNvSpPr>
              <p:nvPr/>
            </p:nvSpPr>
            <p:spPr bwMode="auto">
              <a:xfrm>
                <a:off x="2046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4" name="Rectangle 336"/>
              <p:cNvSpPr>
                <a:spLocks noChangeArrowheads="1"/>
              </p:cNvSpPr>
              <p:nvPr/>
            </p:nvSpPr>
            <p:spPr bwMode="auto">
              <a:xfrm>
                <a:off x="2046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5" name="Line 337"/>
              <p:cNvSpPr>
                <a:spLocks noChangeShapeType="1"/>
              </p:cNvSpPr>
              <p:nvPr/>
            </p:nvSpPr>
            <p:spPr bwMode="auto">
              <a:xfrm>
                <a:off x="2160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6" name="Rectangle 338"/>
              <p:cNvSpPr>
                <a:spLocks noChangeArrowheads="1"/>
              </p:cNvSpPr>
              <p:nvPr/>
            </p:nvSpPr>
            <p:spPr bwMode="auto">
              <a:xfrm>
                <a:off x="2160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7" name="Line 339"/>
              <p:cNvSpPr>
                <a:spLocks noChangeShapeType="1"/>
              </p:cNvSpPr>
              <p:nvPr/>
            </p:nvSpPr>
            <p:spPr bwMode="auto">
              <a:xfrm>
                <a:off x="2274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8" name="Rectangle 340"/>
              <p:cNvSpPr>
                <a:spLocks noChangeArrowheads="1"/>
              </p:cNvSpPr>
              <p:nvPr/>
            </p:nvSpPr>
            <p:spPr bwMode="auto">
              <a:xfrm>
                <a:off x="2274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69" name="Line 341"/>
              <p:cNvSpPr>
                <a:spLocks noChangeShapeType="1"/>
              </p:cNvSpPr>
              <p:nvPr/>
            </p:nvSpPr>
            <p:spPr bwMode="auto">
              <a:xfrm>
                <a:off x="2389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0" name="Rectangle 342"/>
              <p:cNvSpPr>
                <a:spLocks noChangeArrowheads="1"/>
              </p:cNvSpPr>
              <p:nvPr/>
            </p:nvSpPr>
            <p:spPr bwMode="auto">
              <a:xfrm>
                <a:off x="2389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1" name="Line 343"/>
              <p:cNvSpPr>
                <a:spLocks noChangeShapeType="1"/>
              </p:cNvSpPr>
              <p:nvPr/>
            </p:nvSpPr>
            <p:spPr bwMode="auto">
              <a:xfrm>
                <a:off x="2503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2" name="Rectangle 344"/>
              <p:cNvSpPr>
                <a:spLocks noChangeArrowheads="1"/>
              </p:cNvSpPr>
              <p:nvPr/>
            </p:nvSpPr>
            <p:spPr bwMode="auto">
              <a:xfrm>
                <a:off x="2503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3" name="Line 345"/>
              <p:cNvSpPr>
                <a:spLocks noChangeShapeType="1"/>
              </p:cNvSpPr>
              <p:nvPr/>
            </p:nvSpPr>
            <p:spPr bwMode="auto">
              <a:xfrm>
                <a:off x="2617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4" name="Rectangle 346"/>
              <p:cNvSpPr>
                <a:spLocks noChangeArrowheads="1"/>
              </p:cNvSpPr>
              <p:nvPr/>
            </p:nvSpPr>
            <p:spPr bwMode="auto">
              <a:xfrm>
                <a:off x="2617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5" name="Rectangle 347"/>
              <p:cNvSpPr>
                <a:spLocks noChangeArrowheads="1"/>
              </p:cNvSpPr>
              <p:nvPr/>
            </p:nvSpPr>
            <p:spPr bwMode="auto">
              <a:xfrm>
                <a:off x="2726" y="1260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6" name="Line 348"/>
              <p:cNvSpPr>
                <a:spLocks noChangeShapeType="1"/>
              </p:cNvSpPr>
              <p:nvPr/>
            </p:nvSpPr>
            <p:spPr bwMode="auto">
              <a:xfrm>
                <a:off x="2732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7" name="Rectangle 349"/>
              <p:cNvSpPr>
                <a:spLocks noChangeArrowheads="1"/>
              </p:cNvSpPr>
              <p:nvPr/>
            </p:nvSpPr>
            <p:spPr bwMode="auto">
              <a:xfrm>
                <a:off x="2732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8" name="Line 350"/>
              <p:cNvSpPr>
                <a:spLocks noChangeShapeType="1"/>
              </p:cNvSpPr>
              <p:nvPr/>
            </p:nvSpPr>
            <p:spPr bwMode="auto">
              <a:xfrm>
                <a:off x="2841" y="1260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79" name="Rectangle 351"/>
              <p:cNvSpPr>
                <a:spLocks noChangeArrowheads="1"/>
              </p:cNvSpPr>
              <p:nvPr/>
            </p:nvSpPr>
            <p:spPr bwMode="auto">
              <a:xfrm>
                <a:off x="2841" y="1260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0" name="Line 352"/>
              <p:cNvSpPr>
                <a:spLocks noChangeShapeType="1"/>
              </p:cNvSpPr>
              <p:nvPr/>
            </p:nvSpPr>
            <p:spPr bwMode="auto">
              <a:xfrm>
                <a:off x="2846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1" name="Rectangle 353"/>
              <p:cNvSpPr>
                <a:spLocks noChangeArrowheads="1"/>
              </p:cNvSpPr>
              <p:nvPr/>
            </p:nvSpPr>
            <p:spPr bwMode="auto">
              <a:xfrm>
                <a:off x="2846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2" name="Rectangle 354"/>
              <p:cNvSpPr>
                <a:spLocks noChangeArrowheads="1"/>
              </p:cNvSpPr>
              <p:nvPr/>
            </p:nvSpPr>
            <p:spPr bwMode="auto">
              <a:xfrm>
                <a:off x="2955" y="1102"/>
                <a:ext cx="5" cy="207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3" name="Line 355"/>
              <p:cNvSpPr>
                <a:spLocks noChangeShapeType="1"/>
              </p:cNvSpPr>
              <p:nvPr/>
            </p:nvSpPr>
            <p:spPr bwMode="auto">
              <a:xfrm>
                <a:off x="2960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4" name="Rectangle 356"/>
              <p:cNvSpPr>
                <a:spLocks noChangeArrowheads="1"/>
              </p:cNvSpPr>
              <p:nvPr/>
            </p:nvSpPr>
            <p:spPr bwMode="auto">
              <a:xfrm>
                <a:off x="2960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5" name="Rectangle 357"/>
              <p:cNvSpPr>
                <a:spLocks noChangeArrowheads="1"/>
              </p:cNvSpPr>
              <p:nvPr/>
            </p:nvSpPr>
            <p:spPr bwMode="auto">
              <a:xfrm>
                <a:off x="3069" y="1102"/>
                <a:ext cx="6" cy="207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6" name="Line 358"/>
              <p:cNvSpPr>
                <a:spLocks noChangeShapeType="1"/>
              </p:cNvSpPr>
              <p:nvPr/>
            </p:nvSpPr>
            <p:spPr bwMode="auto">
              <a:xfrm>
                <a:off x="3075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7" name="Rectangle 359"/>
              <p:cNvSpPr>
                <a:spLocks noChangeArrowheads="1"/>
              </p:cNvSpPr>
              <p:nvPr/>
            </p:nvSpPr>
            <p:spPr bwMode="auto">
              <a:xfrm>
                <a:off x="3075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8" name="Rectangle 360"/>
              <p:cNvSpPr>
                <a:spLocks noChangeArrowheads="1"/>
              </p:cNvSpPr>
              <p:nvPr/>
            </p:nvSpPr>
            <p:spPr bwMode="auto">
              <a:xfrm>
                <a:off x="3184" y="1102"/>
                <a:ext cx="5" cy="207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89" name="Line 361"/>
              <p:cNvSpPr>
                <a:spLocks noChangeShapeType="1"/>
              </p:cNvSpPr>
              <p:nvPr/>
            </p:nvSpPr>
            <p:spPr bwMode="auto">
              <a:xfrm>
                <a:off x="3189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0" name="Rectangle 362"/>
              <p:cNvSpPr>
                <a:spLocks noChangeArrowheads="1"/>
              </p:cNvSpPr>
              <p:nvPr/>
            </p:nvSpPr>
            <p:spPr bwMode="auto">
              <a:xfrm>
                <a:off x="3189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1" name="Rectangle 363"/>
              <p:cNvSpPr>
                <a:spLocks noChangeArrowheads="1"/>
              </p:cNvSpPr>
              <p:nvPr/>
            </p:nvSpPr>
            <p:spPr bwMode="auto">
              <a:xfrm>
                <a:off x="3298" y="950"/>
                <a:ext cx="5" cy="35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2" name="Line 364"/>
              <p:cNvSpPr>
                <a:spLocks noChangeShapeType="1"/>
              </p:cNvSpPr>
              <p:nvPr/>
            </p:nvSpPr>
            <p:spPr bwMode="auto">
              <a:xfrm>
                <a:off x="3412" y="1266"/>
                <a:ext cx="0" cy="4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3" name="Rectangle 365"/>
              <p:cNvSpPr>
                <a:spLocks noChangeArrowheads="1"/>
              </p:cNvSpPr>
              <p:nvPr/>
            </p:nvSpPr>
            <p:spPr bwMode="auto">
              <a:xfrm>
                <a:off x="3412" y="1266"/>
                <a:ext cx="6" cy="43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4" name="Line 366"/>
              <p:cNvSpPr>
                <a:spLocks noChangeShapeType="1"/>
              </p:cNvSpPr>
              <p:nvPr/>
            </p:nvSpPr>
            <p:spPr bwMode="auto">
              <a:xfrm>
                <a:off x="3303" y="1440"/>
                <a:ext cx="11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5" name="Rectangle 367"/>
              <p:cNvSpPr>
                <a:spLocks noChangeArrowheads="1"/>
              </p:cNvSpPr>
              <p:nvPr/>
            </p:nvSpPr>
            <p:spPr bwMode="auto">
              <a:xfrm>
                <a:off x="3303" y="1440"/>
                <a:ext cx="11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6" name="Line 368"/>
              <p:cNvSpPr>
                <a:spLocks noChangeShapeType="1"/>
              </p:cNvSpPr>
              <p:nvPr/>
            </p:nvSpPr>
            <p:spPr bwMode="auto">
              <a:xfrm>
                <a:off x="3527" y="1260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7" name="Rectangle 369"/>
              <p:cNvSpPr>
                <a:spLocks noChangeArrowheads="1"/>
              </p:cNvSpPr>
              <p:nvPr/>
            </p:nvSpPr>
            <p:spPr bwMode="auto">
              <a:xfrm>
                <a:off x="3527" y="1260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8" name="Line 370"/>
              <p:cNvSpPr>
                <a:spLocks noChangeShapeType="1"/>
              </p:cNvSpPr>
              <p:nvPr/>
            </p:nvSpPr>
            <p:spPr bwMode="auto">
              <a:xfrm>
                <a:off x="3532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499" name="Rectangle 371"/>
              <p:cNvSpPr>
                <a:spLocks noChangeArrowheads="1"/>
              </p:cNvSpPr>
              <p:nvPr/>
            </p:nvSpPr>
            <p:spPr bwMode="auto">
              <a:xfrm>
                <a:off x="3532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0" name="Line 372"/>
              <p:cNvSpPr>
                <a:spLocks noChangeShapeType="1"/>
              </p:cNvSpPr>
              <p:nvPr/>
            </p:nvSpPr>
            <p:spPr bwMode="auto">
              <a:xfrm>
                <a:off x="3646" y="144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1" name="Rectangle 373"/>
              <p:cNvSpPr>
                <a:spLocks noChangeArrowheads="1"/>
              </p:cNvSpPr>
              <p:nvPr/>
            </p:nvSpPr>
            <p:spPr bwMode="auto">
              <a:xfrm>
                <a:off x="3646" y="144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2" name="Line 374"/>
              <p:cNvSpPr>
                <a:spLocks noChangeShapeType="1"/>
              </p:cNvSpPr>
              <p:nvPr/>
            </p:nvSpPr>
            <p:spPr bwMode="auto">
              <a:xfrm>
                <a:off x="3755" y="1304"/>
                <a:ext cx="0" cy="14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3" name="Rectangle 375"/>
              <p:cNvSpPr>
                <a:spLocks noChangeArrowheads="1"/>
              </p:cNvSpPr>
              <p:nvPr/>
            </p:nvSpPr>
            <p:spPr bwMode="auto">
              <a:xfrm>
                <a:off x="3755" y="1304"/>
                <a:ext cx="6" cy="14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4" name="Line 376"/>
              <p:cNvSpPr>
                <a:spLocks noChangeShapeType="1"/>
              </p:cNvSpPr>
              <p:nvPr/>
            </p:nvSpPr>
            <p:spPr bwMode="auto">
              <a:xfrm>
                <a:off x="3761" y="1440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5" name="Rectangle 377"/>
              <p:cNvSpPr>
                <a:spLocks noChangeArrowheads="1"/>
              </p:cNvSpPr>
              <p:nvPr/>
            </p:nvSpPr>
            <p:spPr bwMode="auto">
              <a:xfrm>
                <a:off x="3761" y="1440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6" name="Line 378"/>
              <p:cNvSpPr>
                <a:spLocks noChangeShapeType="1"/>
              </p:cNvSpPr>
              <p:nvPr/>
            </p:nvSpPr>
            <p:spPr bwMode="auto">
              <a:xfrm>
                <a:off x="1697" y="1260"/>
                <a:ext cx="0" cy="2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7" name="Rectangle 379"/>
              <p:cNvSpPr>
                <a:spLocks noChangeArrowheads="1"/>
              </p:cNvSpPr>
              <p:nvPr/>
            </p:nvSpPr>
            <p:spPr bwMode="auto">
              <a:xfrm>
                <a:off x="1697" y="1260"/>
                <a:ext cx="6" cy="2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8" name="Line 380"/>
              <p:cNvSpPr>
                <a:spLocks noChangeShapeType="1"/>
              </p:cNvSpPr>
              <p:nvPr/>
            </p:nvSpPr>
            <p:spPr bwMode="auto">
              <a:xfrm>
                <a:off x="3527" y="1440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09" name="Rectangle 381"/>
              <p:cNvSpPr>
                <a:spLocks noChangeArrowheads="1"/>
              </p:cNvSpPr>
              <p:nvPr/>
            </p:nvSpPr>
            <p:spPr bwMode="auto">
              <a:xfrm>
                <a:off x="3527" y="1440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0" name="Rectangle 382"/>
              <p:cNvSpPr>
                <a:spLocks noChangeArrowheads="1"/>
              </p:cNvSpPr>
              <p:nvPr/>
            </p:nvSpPr>
            <p:spPr bwMode="auto">
              <a:xfrm>
                <a:off x="3755" y="1446"/>
                <a:ext cx="6" cy="43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1" name="Line 383"/>
              <p:cNvSpPr>
                <a:spLocks noChangeShapeType="1"/>
              </p:cNvSpPr>
              <p:nvPr/>
            </p:nvSpPr>
            <p:spPr bwMode="auto">
              <a:xfrm>
                <a:off x="31" y="1669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2" name="Rectangle 384"/>
              <p:cNvSpPr>
                <a:spLocks noChangeArrowheads="1"/>
              </p:cNvSpPr>
              <p:nvPr/>
            </p:nvSpPr>
            <p:spPr bwMode="auto">
              <a:xfrm>
                <a:off x="31" y="1669"/>
                <a:ext cx="4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3" name="Line 385"/>
              <p:cNvSpPr>
                <a:spLocks noChangeShapeType="1"/>
              </p:cNvSpPr>
              <p:nvPr/>
            </p:nvSpPr>
            <p:spPr bwMode="auto">
              <a:xfrm>
                <a:off x="445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4" name="Rectangle 386"/>
              <p:cNvSpPr>
                <a:spLocks noChangeArrowheads="1"/>
              </p:cNvSpPr>
              <p:nvPr/>
            </p:nvSpPr>
            <p:spPr bwMode="auto">
              <a:xfrm>
                <a:off x="445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5" name="Line 387"/>
              <p:cNvSpPr>
                <a:spLocks noChangeShapeType="1"/>
              </p:cNvSpPr>
              <p:nvPr/>
            </p:nvSpPr>
            <p:spPr bwMode="auto">
              <a:xfrm>
                <a:off x="559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6" name="Rectangle 388"/>
              <p:cNvSpPr>
                <a:spLocks noChangeArrowheads="1"/>
              </p:cNvSpPr>
              <p:nvPr/>
            </p:nvSpPr>
            <p:spPr bwMode="auto">
              <a:xfrm>
                <a:off x="559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7" name="Line 389"/>
              <p:cNvSpPr>
                <a:spLocks noChangeShapeType="1"/>
              </p:cNvSpPr>
              <p:nvPr/>
            </p:nvSpPr>
            <p:spPr bwMode="auto">
              <a:xfrm>
                <a:off x="674" y="1669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8" name="Rectangle 390"/>
              <p:cNvSpPr>
                <a:spLocks noChangeArrowheads="1"/>
              </p:cNvSpPr>
              <p:nvPr/>
            </p:nvSpPr>
            <p:spPr bwMode="auto">
              <a:xfrm>
                <a:off x="674" y="1669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19" name="Line 391"/>
              <p:cNvSpPr>
                <a:spLocks noChangeShapeType="1"/>
              </p:cNvSpPr>
              <p:nvPr/>
            </p:nvSpPr>
            <p:spPr bwMode="auto">
              <a:xfrm>
                <a:off x="788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0" name="Rectangle 392"/>
              <p:cNvSpPr>
                <a:spLocks noChangeArrowheads="1"/>
              </p:cNvSpPr>
              <p:nvPr/>
            </p:nvSpPr>
            <p:spPr bwMode="auto">
              <a:xfrm>
                <a:off x="788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1" name="Line 393"/>
              <p:cNvSpPr>
                <a:spLocks noChangeShapeType="1"/>
              </p:cNvSpPr>
              <p:nvPr/>
            </p:nvSpPr>
            <p:spPr bwMode="auto">
              <a:xfrm>
                <a:off x="902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2" name="Rectangle 394"/>
              <p:cNvSpPr>
                <a:spLocks noChangeArrowheads="1"/>
              </p:cNvSpPr>
              <p:nvPr/>
            </p:nvSpPr>
            <p:spPr bwMode="auto">
              <a:xfrm>
                <a:off x="902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3" name="Line 395"/>
              <p:cNvSpPr>
                <a:spLocks noChangeShapeType="1"/>
              </p:cNvSpPr>
              <p:nvPr/>
            </p:nvSpPr>
            <p:spPr bwMode="auto">
              <a:xfrm>
                <a:off x="1017" y="1669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4" name="Rectangle 396"/>
              <p:cNvSpPr>
                <a:spLocks noChangeArrowheads="1"/>
              </p:cNvSpPr>
              <p:nvPr/>
            </p:nvSpPr>
            <p:spPr bwMode="auto">
              <a:xfrm>
                <a:off x="1017" y="1669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5" name="Line 397"/>
              <p:cNvSpPr>
                <a:spLocks noChangeShapeType="1"/>
              </p:cNvSpPr>
              <p:nvPr/>
            </p:nvSpPr>
            <p:spPr bwMode="auto">
              <a:xfrm>
                <a:off x="1131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6" name="Rectangle 398"/>
              <p:cNvSpPr>
                <a:spLocks noChangeArrowheads="1"/>
              </p:cNvSpPr>
              <p:nvPr/>
            </p:nvSpPr>
            <p:spPr bwMode="auto">
              <a:xfrm>
                <a:off x="1131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7" name="Line 399"/>
              <p:cNvSpPr>
                <a:spLocks noChangeShapeType="1"/>
              </p:cNvSpPr>
              <p:nvPr/>
            </p:nvSpPr>
            <p:spPr bwMode="auto">
              <a:xfrm>
                <a:off x="1245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8" name="Rectangle 400"/>
              <p:cNvSpPr>
                <a:spLocks noChangeArrowheads="1"/>
              </p:cNvSpPr>
              <p:nvPr/>
            </p:nvSpPr>
            <p:spPr bwMode="auto">
              <a:xfrm>
                <a:off x="1245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29" name="Line 401"/>
              <p:cNvSpPr>
                <a:spLocks noChangeShapeType="1"/>
              </p:cNvSpPr>
              <p:nvPr/>
            </p:nvSpPr>
            <p:spPr bwMode="auto">
              <a:xfrm>
                <a:off x="1360" y="1669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0" name="Rectangle 402"/>
              <p:cNvSpPr>
                <a:spLocks noChangeArrowheads="1"/>
              </p:cNvSpPr>
              <p:nvPr/>
            </p:nvSpPr>
            <p:spPr bwMode="auto">
              <a:xfrm>
                <a:off x="1360" y="1669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1" name="Line 403"/>
              <p:cNvSpPr>
                <a:spLocks noChangeShapeType="1"/>
              </p:cNvSpPr>
              <p:nvPr/>
            </p:nvSpPr>
            <p:spPr bwMode="auto">
              <a:xfrm>
                <a:off x="1474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2" name="Rectangle 404"/>
              <p:cNvSpPr>
                <a:spLocks noChangeArrowheads="1"/>
              </p:cNvSpPr>
              <p:nvPr/>
            </p:nvSpPr>
            <p:spPr bwMode="auto">
              <a:xfrm>
                <a:off x="1474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533" name="Line 405"/>
              <p:cNvSpPr>
                <a:spLocks noChangeShapeType="1"/>
              </p:cNvSpPr>
              <p:nvPr/>
            </p:nvSpPr>
            <p:spPr bwMode="auto">
              <a:xfrm>
                <a:off x="1588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" name="Group 607"/>
            <p:cNvGrpSpPr>
              <a:grpSpLocks/>
            </p:cNvGrpSpPr>
            <p:nvPr/>
          </p:nvGrpSpPr>
          <p:grpSpPr bwMode="auto">
            <a:xfrm>
              <a:off x="31" y="950"/>
              <a:ext cx="4655" cy="1040"/>
              <a:chOff x="31" y="950"/>
              <a:chExt cx="4655" cy="1040"/>
            </a:xfrm>
          </p:grpSpPr>
          <p:sp>
            <p:nvSpPr>
              <p:cNvPr id="67134" name="Rectangle 407"/>
              <p:cNvSpPr>
                <a:spLocks noChangeArrowheads="1"/>
              </p:cNvSpPr>
              <p:nvPr/>
            </p:nvSpPr>
            <p:spPr bwMode="auto">
              <a:xfrm>
                <a:off x="1588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5" name="Rectangle 408"/>
              <p:cNvSpPr>
                <a:spLocks noChangeArrowheads="1"/>
              </p:cNvSpPr>
              <p:nvPr/>
            </p:nvSpPr>
            <p:spPr bwMode="auto">
              <a:xfrm>
                <a:off x="1697" y="1489"/>
                <a:ext cx="6" cy="18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6" name="Line 409"/>
              <p:cNvSpPr>
                <a:spLocks noChangeShapeType="1"/>
              </p:cNvSpPr>
              <p:nvPr/>
            </p:nvSpPr>
            <p:spPr bwMode="auto">
              <a:xfrm>
                <a:off x="1703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7" name="Rectangle 410"/>
              <p:cNvSpPr>
                <a:spLocks noChangeArrowheads="1"/>
              </p:cNvSpPr>
              <p:nvPr/>
            </p:nvSpPr>
            <p:spPr bwMode="auto">
              <a:xfrm>
                <a:off x="1703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8" name="Line 411"/>
              <p:cNvSpPr>
                <a:spLocks noChangeShapeType="1"/>
              </p:cNvSpPr>
              <p:nvPr/>
            </p:nvSpPr>
            <p:spPr bwMode="auto">
              <a:xfrm>
                <a:off x="1817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9" name="Rectangle 412"/>
              <p:cNvSpPr>
                <a:spLocks noChangeArrowheads="1"/>
              </p:cNvSpPr>
              <p:nvPr/>
            </p:nvSpPr>
            <p:spPr bwMode="auto">
              <a:xfrm>
                <a:off x="1817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0" name="Line 413"/>
              <p:cNvSpPr>
                <a:spLocks noChangeShapeType="1"/>
              </p:cNvSpPr>
              <p:nvPr/>
            </p:nvSpPr>
            <p:spPr bwMode="auto">
              <a:xfrm>
                <a:off x="1931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1" name="Rectangle 414"/>
              <p:cNvSpPr>
                <a:spLocks noChangeArrowheads="1"/>
              </p:cNvSpPr>
              <p:nvPr/>
            </p:nvSpPr>
            <p:spPr bwMode="auto">
              <a:xfrm>
                <a:off x="1931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2" name="Line 415"/>
              <p:cNvSpPr>
                <a:spLocks noChangeShapeType="1"/>
              </p:cNvSpPr>
              <p:nvPr/>
            </p:nvSpPr>
            <p:spPr bwMode="auto">
              <a:xfrm>
                <a:off x="2046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3" name="Rectangle 416"/>
              <p:cNvSpPr>
                <a:spLocks noChangeArrowheads="1"/>
              </p:cNvSpPr>
              <p:nvPr/>
            </p:nvSpPr>
            <p:spPr bwMode="auto">
              <a:xfrm>
                <a:off x="2046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4" name="Line 417"/>
              <p:cNvSpPr>
                <a:spLocks noChangeShapeType="1"/>
              </p:cNvSpPr>
              <p:nvPr/>
            </p:nvSpPr>
            <p:spPr bwMode="auto">
              <a:xfrm>
                <a:off x="2160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5" name="Rectangle 418"/>
              <p:cNvSpPr>
                <a:spLocks noChangeArrowheads="1"/>
              </p:cNvSpPr>
              <p:nvPr/>
            </p:nvSpPr>
            <p:spPr bwMode="auto">
              <a:xfrm>
                <a:off x="2160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6" name="Line 419"/>
              <p:cNvSpPr>
                <a:spLocks noChangeShapeType="1"/>
              </p:cNvSpPr>
              <p:nvPr/>
            </p:nvSpPr>
            <p:spPr bwMode="auto">
              <a:xfrm>
                <a:off x="2269" y="1260"/>
                <a:ext cx="0" cy="2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7" name="Rectangle 420"/>
              <p:cNvSpPr>
                <a:spLocks noChangeArrowheads="1"/>
              </p:cNvSpPr>
              <p:nvPr/>
            </p:nvSpPr>
            <p:spPr bwMode="auto">
              <a:xfrm>
                <a:off x="2269" y="1260"/>
                <a:ext cx="5" cy="22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8" name="Line 421"/>
              <p:cNvSpPr>
                <a:spLocks noChangeShapeType="1"/>
              </p:cNvSpPr>
              <p:nvPr/>
            </p:nvSpPr>
            <p:spPr bwMode="auto">
              <a:xfrm>
                <a:off x="2274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49" name="Rectangle 422"/>
              <p:cNvSpPr>
                <a:spLocks noChangeArrowheads="1"/>
              </p:cNvSpPr>
              <p:nvPr/>
            </p:nvSpPr>
            <p:spPr bwMode="auto">
              <a:xfrm>
                <a:off x="2274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0" name="Rectangle 423"/>
              <p:cNvSpPr>
                <a:spLocks noChangeArrowheads="1"/>
              </p:cNvSpPr>
              <p:nvPr/>
            </p:nvSpPr>
            <p:spPr bwMode="auto">
              <a:xfrm>
                <a:off x="2383" y="1260"/>
                <a:ext cx="6" cy="22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1" name="Line 424"/>
              <p:cNvSpPr>
                <a:spLocks noChangeShapeType="1"/>
              </p:cNvSpPr>
              <p:nvPr/>
            </p:nvSpPr>
            <p:spPr bwMode="auto">
              <a:xfrm>
                <a:off x="2389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2" name="Rectangle 425"/>
              <p:cNvSpPr>
                <a:spLocks noChangeArrowheads="1"/>
              </p:cNvSpPr>
              <p:nvPr/>
            </p:nvSpPr>
            <p:spPr bwMode="auto">
              <a:xfrm>
                <a:off x="2389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3" name="Rectangle 426"/>
              <p:cNvSpPr>
                <a:spLocks noChangeArrowheads="1"/>
              </p:cNvSpPr>
              <p:nvPr/>
            </p:nvSpPr>
            <p:spPr bwMode="auto">
              <a:xfrm>
                <a:off x="2498" y="1260"/>
                <a:ext cx="5" cy="22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4" name="Line 427"/>
              <p:cNvSpPr>
                <a:spLocks noChangeShapeType="1"/>
              </p:cNvSpPr>
              <p:nvPr/>
            </p:nvSpPr>
            <p:spPr bwMode="auto">
              <a:xfrm>
                <a:off x="2503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5" name="Rectangle 428"/>
              <p:cNvSpPr>
                <a:spLocks noChangeArrowheads="1"/>
              </p:cNvSpPr>
              <p:nvPr/>
            </p:nvSpPr>
            <p:spPr bwMode="auto">
              <a:xfrm>
                <a:off x="2503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6" name="Rectangle 429"/>
              <p:cNvSpPr>
                <a:spLocks noChangeArrowheads="1"/>
              </p:cNvSpPr>
              <p:nvPr/>
            </p:nvSpPr>
            <p:spPr bwMode="auto">
              <a:xfrm>
                <a:off x="2612" y="1260"/>
                <a:ext cx="5" cy="22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7" name="Line 430"/>
              <p:cNvSpPr>
                <a:spLocks noChangeShapeType="1"/>
              </p:cNvSpPr>
              <p:nvPr/>
            </p:nvSpPr>
            <p:spPr bwMode="auto">
              <a:xfrm>
                <a:off x="2617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8" name="Rectangle 431"/>
              <p:cNvSpPr>
                <a:spLocks noChangeArrowheads="1"/>
              </p:cNvSpPr>
              <p:nvPr/>
            </p:nvSpPr>
            <p:spPr bwMode="auto">
              <a:xfrm>
                <a:off x="2617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59" name="Rectangle 432"/>
              <p:cNvSpPr>
                <a:spLocks noChangeArrowheads="1"/>
              </p:cNvSpPr>
              <p:nvPr/>
            </p:nvSpPr>
            <p:spPr bwMode="auto">
              <a:xfrm>
                <a:off x="2726" y="1440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0" name="Line 433"/>
              <p:cNvSpPr>
                <a:spLocks noChangeShapeType="1"/>
              </p:cNvSpPr>
              <p:nvPr/>
            </p:nvSpPr>
            <p:spPr bwMode="auto">
              <a:xfrm>
                <a:off x="2732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1" name="Rectangle 434"/>
              <p:cNvSpPr>
                <a:spLocks noChangeArrowheads="1"/>
              </p:cNvSpPr>
              <p:nvPr/>
            </p:nvSpPr>
            <p:spPr bwMode="auto">
              <a:xfrm>
                <a:off x="2732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2" name="Line 435"/>
              <p:cNvSpPr>
                <a:spLocks noChangeShapeType="1"/>
              </p:cNvSpPr>
              <p:nvPr/>
            </p:nvSpPr>
            <p:spPr bwMode="auto">
              <a:xfrm>
                <a:off x="2841" y="1440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3" name="Rectangle 436"/>
              <p:cNvSpPr>
                <a:spLocks noChangeArrowheads="1"/>
              </p:cNvSpPr>
              <p:nvPr/>
            </p:nvSpPr>
            <p:spPr bwMode="auto">
              <a:xfrm>
                <a:off x="2841" y="1440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4" name="Line 437"/>
              <p:cNvSpPr>
                <a:spLocks noChangeShapeType="1"/>
              </p:cNvSpPr>
              <p:nvPr/>
            </p:nvSpPr>
            <p:spPr bwMode="auto">
              <a:xfrm>
                <a:off x="2846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5" name="Rectangle 438"/>
              <p:cNvSpPr>
                <a:spLocks noChangeArrowheads="1"/>
              </p:cNvSpPr>
              <p:nvPr/>
            </p:nvSpPr>
            <p:spPr bwMode="auto">
              <a:xfrm>
                <a:off x="2846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6" name="Rectangle 439"/>
              <p:cNvSpPr>
                <a:spLocks noChangeArrowheads="1"/>
              </p:cNvSpPr>
              <p:nvPr/>
            </p:nvSpPr>
            <p:spPr bwMode="auto">
              <a:xfrm>
                <a:off x="2955" y="1440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7" name="Line 440"/>
              <p:cNvSpPr>
                <a:spLocks noChangeShapeType="1"/>
              </p:cNvSpPr>
              <p:nvPr/>
            </p:nvSpPr>
            <p:spPr bwMode="auto">
              <a:xfrm>
                <a:off x="2960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8" name="Rectangle 441"/>
              <p:cNvSpPr>
                <a:spLocks noChangeArrowheads="1"/>
              </p:cNvSpPr>
              <p:nvPr/>
            </p:nvSpPr>
            <p:spPr bwMode="auto">
              <a:xfrm>
                <a:off x="2960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69" name="Rectangle 442"/>
              <p:cNvSpPr>
                <a:spLocks noChangeArrowheads="1"/>
              </p:cNvSpPr>
              <p:nvPr/>
            </p:nvSpPr>
            <p:spPr bwMode="auto">
              <a:xfrm>
                <a:off x="3069" y="1440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0" name="Line 443"/>
              <p:cNvSpPr>
                <a:spLocks noChangeShapeType="1"/>
              </p:cNvSpPr>
              <p:nvPr/>
            </p:nvSpPr>
            <p:spPr bwMode="auto">
              <a:xfrm>
                <a:off x="3075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1" name="Rectangle 444"/>
              <p:cNvSpPr>
                <a:spLocks noChangeArrowheads="1"/>
              </p:cNvSpPr>
              <p:nvPr/>
            </p:nvSpPr>
            <p:spPr bwMode="auto">
              <a:xfrm>
                <a:off x="3075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2" name="Line 445"/>
              <p:cNvSpPr>
                <a:spLocks noChangeShapeType="1"/>
              </p:cNvSpPr>
              <p:nvPr/>
            </p:nvSpPr>
            <p:spPr bwMode="auto">
              <a:xfrm>
                <a:off x="3189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3" name="Rectangle 446"/>
              <p:cNvSpPr>
                <a:spLocks noChangeArrowheads="1"/>
              </p:cNvSpPr>
              <p:nvPr/>
            </p:nvSpPr>
            <p:spPr bwMode="auto">
              <a:xfrm>
                <a:off x="3189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4" name="Line 447"/>
              <p:cNvSpPr>
                <a:spLocks noChangeShapeType="1"/>
              </p:cNvSpPr>
              <p:nvPr/>
            </p:nvSpPr>
            <p:spPr bwMode="auto">
              <a:xfrm>
                <a:off x="3303" y="1669"/>
                <a:ext cx="11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5" name="Rectangle 448"/>
              <p:cNvSpPr>
                <a:spLocks noChangeArrowheads="1"/>
              </p:cNvSpPr>
              <p:nvPr/>
            </p:nvSpPr>
            <p:spPr bwMode="auto">
              <a:xfrm>
                <a:off x="3303" y="1669"/>
                <a:ext cx="11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6" name="Rectangle 449"/>
              <p:cNvSpPr>
                <a:spLocks noChangeArrowheads="1"/>
              </p:cNvSpPr>
              <p:nvPr/>
            </p:nvSpPr>
            <p:spPr bwMode="auto">
              <a:xfrm>
                <a:off x="3527" y="1489"/>
                <a:ext cx="5" cy="18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7" name="Line 450"/>
              <p:cNvSpPr>
                <a:spLocks noChangeShapeType="1"/>
              </p:cNvSpPr>
              <p:nvPr/>
            </p:nvSpPr>
            <p:spPr bwMode="auto">
              <a:xfrm>
                <a:off x="3532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8" name="Rectangle 451"/>
              <p:cNvSpPr>
                <a:spLocks noChangeArrowheads="1"/>
              </p:cNvSpPr>
              <p:nvPr/>
            </p:nvSpPr>
            <p:spPr bwMode="auto">
              <a:xfrm>
                <a:off x="3532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79" name="Line 452"/>
              <p:cNvSpPr>
                <a:spLocks noChangeShapeType="1"/>
              </p:cNvSpPr>
              <p:nvPr/>
            </p:nvSpPr>
            <p:spPr bwMode="auto">
              <a:xfrm>
                <a:off x="3646" y="1669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0" name="Rectangle 453"/>
              <p:cNvSpPr>
                <a:spLocks noChangeArrowheads="1"/>
              </p:cNvSpPr>
              <p:nvPr/>
            </p:nvSpPr>
            <p:spPr bwMode="auto">
              <a:xfrm>
                <a:off x="3646" y="1669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1" name="Line 454"/>
              <p:cNvSpPr>
                <a:spLocks noChangeShapeType="1"/>
              </p:cNvSpPr>
              <p:nvPr/>
            </p:nvSpPr>
            <p:spPr bwMode="auto">
              <a:xfrm>
                <a:off x="3755" y="1489"/>
                <a:ext cx="0" cy="18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2" name="Rectangle 455"/>
              <p:cNvSpPr>
                <a:spLocks noChangeArrowheads="1"/>
              </p:cNvSpPr>
              <p:nvPr/>
            </p:nvSpPr>
            <p:spPr bwMode="auto">
              <a:xfrm>
                <a:off x="3755" y="1489"/>
                <a:ext cx="6" cy="180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3" name="Line 456"/>
              <p:cNvSpPr>
                <a:spLocks noChangeShapeType="1"/>
              </p:cNvSpPr>
              <p:nvPr/>
            </p:nvSpPr>
            <p:spPr bwMode="auto">
              <a:xfrm>
                <a:off x="3761" y="1669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4" name="Rectangle 457"/>
              <p:cNvSpPr>
                <a:spLocks noChangeArrowheads="1"/>
              </p:cNvSpPr>
              <p:nvPr/>
            </p:nvSpPr>
            <p:spPr bwMode="auto">
              <a:xfrm>
                <a:off x="3761" y="1669"/>
                <a:ext cx="92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5" name="Line 458"/>
              <p:cNvSpPr>
                <a:spLocks noChangeShapeType="1"/>
              </p:cNvSpPr>
              <p:nvPr/>
            </p:nvSpPr>
            <p:spPr bwMode="auto">
              <a:xfrm>
                <a:off x="1697" y="1669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6" name="Rectangle 459"/>
              <p:cNvSpPr>
                <a:spLocks noChangeArrowheads="1"/>
              </p:cNvSpPr>
              <p:nvPr/>
            </p:nvSpPr>
            <p:spPr bwMode="auto">
              <a:xfrm>
                <a:off x="1697" y="1669"/>
                <a:ext cx="6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7" name="Line 460"/>
              <p:cNvSpPr>
                <a:spLocks noChangeShapeType="1"/>
              </p:cNvSpPr>
              <p:nvPr/>
            </p:nvSpPr>
            <p:spPr bwMode="auto">
              <a:xfrm>
                <a:off x="3412" y="1446"/>
                <a:ext cx="0" cy="26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8" name="Rectangle 461"/>
              <p:cNvSpPr>
                <a:spLocks noChangeArrowheads="1"/>
              </p:cNvSpPr>
              <p:nvPr/>
            </p:nvSpPr>
            <p:spPr bwMode="auto">
              <a:xfrm>
                <a:off x="3412" y="1446"/>
                <a:ext cx="6" cy="26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89" name="Line 462"/>
              <p:cNvSpPr>
                <a:spLocks noChangeShapeType="1"/>
              </p:cNvSpPr>
              <p:nvPr/>
            </p:nvSpPr>
            <p:spPr bwMode="auto">
              <a:xfrm>
                <a:off x="3527" y="1669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0" name="Rectangle 463"/>
              <p:cNvSpPr>
                <a:spLocks noChangeArrowheads="1"/>
              </p:cNvSpPr>
              <p:nvPr/>
            </p:nvSpPr>
            <p:spPr bwMode="auto">
              <a:xfrm>
                <a:off x="3527" y="1669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1" name="Rectangle 464"/>
              <p:cNvSpPr>
                <a:spLocks noChangeArrowheads="1"/>
              </p:cNvSpPr>
              <p:nvPr/>
            </p:nvSpPr>
            <p:spPr bwMode="auto">
              <a:xfrm>
                <a:off x="3755" y="1669"/>
                <a:ext cx="6" cy="43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2" name="Line 465"/>
              <p:cNvSpPr>
                <a:spLocks noChangeShapeType="1"/>
              </p:cNvSpPr>
              <p:nvPr/>
            </p:nvSpPr>
            <p:spPr bwMode="auto">
              <a:xfrm>
                <a:off x="31" y="1827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3" name="Rectangle 466"/>
              <p:cNvSpPr>
                <a:spLocks noChangeArrowheads="1"/>
              </p:cNvSpPr>
              <p:nvPr/>
            </p:nvSpPr>
            <p:spPr bwMode="auto">
              <a:xfrm>
                <a:off x="31" y="1827"/>
                <a:ext cx="4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4" name="Line 467"/>
              <p:cNvSpPr>
                <a:spLocks noChangeShapeType="1"/>
              </p:cNvSpPr>
              <p:nvPr/>
            </p:nvSpPr>
            <p:spPr bwMode="auto">
              <a:xfrm>
                <a:off x="445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5" name="Rectangle 468"/>
              <p:cNvSpPr>
                <a:spLocks noChangeArrowheads="1"/>
              </p:cNvSpPr>
              <p:nvPr/>
            </p:nvSpPr>
            <p:spPr bwMode="auto">
              <a:xfrm>
                <a:off x="445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6" name="Line 469"/>
              <p:cNvSpPr>
                <a:spLocks noChangeShapeType="1"/>
              </p:cNvSpPr>
              <p:nvPr/>
            </p:nvSpPr>
            <p:spPr bwMode="auto">
              <a:xfrm>
                <a:off x="559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7" name="Rectangle 470"/>
              <p:cNvSpPr>
                <a:spLocks noChangeArrowheads="1"/>
              </p:cNvSpPr>
              <p:nvPr/>
            </p:nvSpPr>
            <p:spPr bwMode="auto">
              <a:xfrm>
                <a:off x="559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8" name="Line 471"/>
              <p:cNvSpPr>
                <a:spLocks noChangeShapeType="1"/>
              </p:cNvSpPr>
              <p:nvPr/>
            </p:nvSpPr>
            <p:spPr bwMode="auto">
              <a:xfrm>
                <a:off x="674" y="1827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99" name="Rectangle 472"/>
              <p:cNvSpPr>
                <a:spLocks noChangeArrowheads="1"/>
              </p:cNvSpPr>
              <p:nvPr/>
            </p:nvSpPr>
            <p:spPr bwMode="auto">
              <a:xfrm>
                <a:off x="674" y="1827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0" name="Line 473"/>
              <p:cNvSpPr>
                <a:spLocks noChangeShapeType="1"/>
              </p:cNvSpPr>
              <p:nvPr/>
            </p:nvSpPr>
            <p:spPr bwMode="auto">
              <a:xfrm>
                <a:off x="788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1" name="Rectangle 474"/>
              <p:cNvSpPr>
                <a:spLocks noChangeArrowheads="1"/>
              </p:cNvSpPr>
              <p:nvPr/>
            </p:nvSpPr>
            <p:spPr bwMode="auto">
              <a:xfrm>
                <a:off x="788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2" name="Line 475"/>
              <p:cNvSpPr>
                <a:spLocks noChangeShapeType="1"/>
              </p:cNvSpPr>
              <p:nvPr/>
            </p:nvSpPr>
            <p:spPr bwMode="auto">
              <a:xfrm>
                <a:off x="902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3" name="Rectangle 476"/>
              <p:cNvSpPr>
                <a:spLocks noChangeArrowheads="1"/>
              </p:cNvSpPr>
              <p:nvPr/>
            </p:nvSpPr>
            <p:spPr bwMode="auto">
              <a:xfrm>
                <a:off x="902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4" name="Line 477"/>
              <p:cNvSpPr>
                <a:spLocks noChangeShapeType="1"/>
              </p:cNvSpPr>
              <p:nvPr/>
            </p:nvSpPr>
            <p:spPr bwMode="auto">
              <a:xfrm>
                <a:off x="1017" y="1827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5" name="Rectangle 478"/>
              <p:cNvSpPr>
                <a:spLocks noChangeArrowheads="1"/>
              </p:cNvSpPr>
              <p:nvPr/>
            </p:nvSpPr>
            <p:spPr bwMode="auto">
              <a:xfrm>
                <a:off x="1017" y="1827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6" name="Line 479"/>
              <p:cNvSpPr>
                <a:spLocks noChangeShapeType="1"/>
              </p:cNvSpPr>
              <p:nvPr/>
            </p:nvSpPr>
            <p:spPr bwMode="auto">
              <a:xfrm>
                <a:off x="1131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7" name="Rectangle 480"/>
              <p:cNvSpPr>
                <a:spLocks noChangeArrowheads="1"/>
              </p:cNvSpPr>
              <p:nvPr/>
            </p:nvSpPr>
            <p:spPr bwMode="auto">
              <a:xfrm>
                <a:off x="1131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8" name="Line 481"/>
              <p:cNvSpPr>
                <a:spLocks noChangeShapeType="1"/>
              </p:cNvSpPr>
              <p:nvPr/>
            </p:nvSpPr>
            <p:spPr bwMode="auto">
              <a:xfrm>
                <a:off x="1245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09" name="Rectangle 482"/>
              <p:cNvSpPr>
                <a:spLocks noChangeArrowheads="1"/>
              </p:cNvSpPr>
              <p:nvPr/>
            </p:nvSpPr>
            <p:spPr bwMode="auto">
              <a:xfrm>
                <a:off x="1245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0" name="Rectangle 483"/>
              <p:cNvSpPr>
                <a:spLocks noChangeArrowheads="1"/>
              </p:cNvSpPr>
              <p:nvPr/>
            </p:nvSpPr>
            <p:spPr bwMode="auto">
              <a:xfrm>
                <a:off x="1354" y="950"/>
                <a:ext cx="6" cy="76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1" name="Line 484"/>
              <p:cNvSpPr>
                <a:spLocks noChangeShapeType="1"/>
              </p:cNvSpPr>
              <p:nvPr/>
            </p:nvSpPr>
            <p:spPr bwMode="auto">
              <a:xfrm>
                <a:off x="1360" y="1827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2" name="Rectangle 485"/>
              <p:cNvSpPr>
                <a:spLocks noChangeArrowheads="1"/>
              </p:cNvSpPr>
              <p:nvPr/>
            </p:nvSpPr>
            <p:spPr bwMode="auto">
              <a:xfrm>
                <a:off x="1360" y="1827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3" name="Rectangle 486"/>
              <p:cNvSpPr>
                <a:spLocks noChangeArrowheads="1"/>
              </p:cNvSpPr>
              <p:nvPr/>
            </p:nvSpPr>
            <p:spPr bwMode="auto">
              <a:xfrm>
                <a:off x="1468" y="950"/>
                <a:ext cx="6" cy="76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4" name="Line 487"/>
              <p:cNvSpPr>
                <a:spLocks noChangeShapeType="1"/>
              </p:cNvSpPr>
              <p:nvPr/>
            </p:nvSpPr>
            <p:spPr bwMode="auto">
              <a:xfrm>
                <a:off x="1474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5" name="Rectangle 488"/>
              <p:cNvSpPr>
                <a:spLocks noChangeArrowheads="1"/>
              </p:cNvSpPr>
              <p:nvPr/>
            </p:nvSpPr>
            <p:spPr bwMode="auto">
              <a:xfrm>
                <a:off x="1474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6" name="Rectangle 489"/>
              <p:cNvSpPr>
                <a:spLocks noChangeArrowheads="1"/>
              </p:cNvSpPr>
              <p:nvPr/>
            </p:nvSpPr>
            <p:spPr bwMode="auto">
              <a:xfrm>
                <a:off x="1583" y="950"/>
                <a:ext cx="5" cy="76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7" name="Line 490"/>
              <p:cNvSpPr>
                <a:spLocks noChangeShapeType="1"/>
              </p:cNvSpPr>
              <p:nvPr/>
            </p:nvSpPr>
            <p:spPr bwMode="auto">
              <a:xfrm>
                <a:off x="1588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8" name="Rectangle 491"/>
              <p:cNvSpPr>
                <a:spLocks noChangeArrowheads="1"/>
              </p:cNvSpPr>
              <p:nvPr/>
            </p:nvSpPr>
            <p:spPr bwMode="auto">
              <a:xfrm>
                <a:off x="1588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19" name="Rectangle 492"/>
              <p:cNvSpPr>
                <a:spLocks noChangeArrowheads="1"/>
              </p:cNvSpPr>
              <p:nvPr/>
            </p:nvSpPr>
            <p:spPr bwMode="auto">
              <a:xfrm>
                <a:off x="1697" y="1718"/>
                <a:ext cx="6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0" name="Line 493"/>
              <p:cNvSpPr>
                <a:spLocks noChangeShapeType="1"/>
              </p:cNvSpPr>
              <p:nvPr/>
            </p:nvSpPr>
            <p:spPr bwMode="auto">
              <a:xfrm>
                <a:off x="1703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1" name="Rectangle 494"/>
              <p:cNvSpPr>
                <a:spLocks noChangeArrowheads="1"/>
              </p:cNvSpPr>
              <p:nvPr/>
            </p:nvSpPr>
            <p:spPr bwMode="auto">
              <a:xfrm>
                <a:off x="1703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2" name="Line 495"/>
              <p:cNvSpPr>
                <a:spLocks noChangeShapeType="1"/>
              </p:cNvSpPr>
              <p:nvPr/>
            </p:nvSpPr>
            <p:spPr bwMode="auto">
              <a:xfrm>
                <a:off x="1817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3" name="Rectangle 496"/>
              <p:cNvSpPr>
                <a:spLocks noChangeArrowheads="1"/>
              </p:cNvSpPr>
              <p:nvPr/>
            </p:nvSpPr>
            <p:spPr bwMode="auto">
              <a:xfrm>
                <a:off x="1817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4" name="Line 497"/>
              <p:cNvSpPr>
                <a:spLocks noChangeShapeType="1"/>
              </p:cNvSpPr>
              <p:nvPr/>
            </p:nvSpPr>
            <p:spPr bwMode="auto">
              <a:xfrm>
                <a:off x="1931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5" name="Rectangle 498"/>
              <p:cNvSpPr>
                <a:spLocks noChangeArrowheads="1"/>
              </p:cNvSpPr>
              <p:nvPr/>
            </p:nvSpPr>
            <p:spPr bwMode="auto">
              <a:xfrm>
                <a:off x="1931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6" name="Line 499"/>
              <p:cNvSpPr>
                <a:spLocks noChangeShapeType="1"/>
              </p:cNvSpPr>
              <p:nvPr/>
            </p:nvSpPr>
            <p:spPr bwMode="auto">
              <a:xfrm>
                <a:off x="2046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7" name="Rectangle 500"/>
              <p:cNvSpPr>
                <a:spLocks noChangeArrowheads="1"/>
              </p:cNvSpPr>
              <p:nvPr/>
            </p:nvSpPr>
            <p:spPr bwMode="auto">
              <a:xfrm>
                <a:off x="2046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8" name="Line 501"/>
              <p:cNvSpPr>
                <a:spLocks noChangeShapeType="1"/>
              </p:cNvSpPr>
              <p:nvPr/>
            </p:nvSpPr>
            <p:spPr bwMode="auto">
              <a:xfrm>
                <a:off x="2160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29" name="Rectangle 502"/>
              <p:cNvSpPr>
                <a:spLocks noChangeArrowheads="1"/>
              </p:cNvSpPr>
              <p:nvPr/>
            </p:nvSpPr>
            <p:spPr bwMode="auto">
              <a:xfrm>
                <a:off x="2160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0" name="Line 503"/>
              <p:cNvSpPr>
                <a:spLocks noChangeShapeType="1"/>
              </p:cNvSpPr>
              <p:nvPr/>
            </p:nvSpPr>
            <p:spPr bwMode="auto">
              <a:xfrm>
                <a:off x="2269" y="1669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1" name="Rectangle 504"/>
              <p:cNvSpPr>
                <a:spLocks noChangeArrowheads="1"/>
              </p:cNvSpPr>
              <p:nvPr/>
            </p:nvSpPr>
            <p:spPr bwMode="auto">
              <a:xfrm>
                <a:off x="2269" y="1669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2" name="Line 505"/>
              <p:cNvSpPr>
                <a:spLocks noChangeShapeType="1"/>
              </p:cNvSpPr>
              <p:nvPr/>
            </p:nvSpPr>
            <p:spPr bwMode="auto">
              <a:xfrm>
                <a:off x="2274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3" name="Rectangle 506"/>
              <p:cNvSpPr>
                <a:spLocks noChangeArrowheads="1"/>
              </p:cNvSpPr>
              <p:nvPr/>
            </p:nvSpPr>
            <p:spPr bwMode="auto">
              <a:xfrm>
                <a:off x="2274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4" name="Rectangle 507"/>
              <p:cNvSpPr>
                <a:spLocks noChangeArrowheads="1"/>
              </p:cNvSpPr>
              <p:nvPr/>
            </p:nvSpPr>
            <p:spPr bwMode="auto">
              <a:xfrm>
                <a:off x="2383" y="1669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5" name="Line 508"/>
              <p:cNvSpPr>
                <a:spLocks noChangeShapeType="1"/>
              </p:cNvSpPr>
              <p:nvPr/>
            </p:nvSpPr>
            <p:spPr bwMode="auto">
              <a:xfrm>
                <a:off x="2389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6" name="Rectangle 509"/>
              <p:cNvSpPr>
                <a:spLocks noChangeArrowheads="1"/>
              </p:cNvSpPr>
              <p:nvPr/>
            </p:nvSpPr>
            <p:spPr bwMode="auto">
              <a:xfrm>
                <a:off x="2389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7" name="Rectangle 510"/>
              <p:cNvSpPr>
                <a:spLocks noChangeArrowheads="1"/>
              </p:cNvSpPr>
              <p:nvPr/>
            </p:nvSpPr>
            <p:spPr bwMode="auto">
              <a:xfrm>
                <a:off x="2498" y="1669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8" name="Line 511"/>
              <p:cNvSpPr>
                <a:spLocks noChangeShapeType="1"/>
              </p:cNvSpPr>
              <p:nvPr/>
            </p:nvSpPr>
            <p:spPr bwMode="auto">
              <a:xfrm>
                <a:off x="2503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39" name="Rectangle 512"/>
              <p:cNvSpPr>
                <a:spLocks noChangeArrowheads="1"/>
              </p:cNvSpPr>
              <p:nvPr/>
            </p:nvSpPr>
            <p:spPr bwMode="auto">
              <a:xfrm>
                <a:off x="2503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0" name="Rectangle 513"/>
              <p:cNvSpPr>
                <a:spLocks noChangeArrowheads="1"/>
              </p:cNvSpPr>
              <p:nvPr/>
            </p:nvSpPr>
            <p:spPr bwMode="auto">
              <a:xfrm>
                <a:off x="2612" y="1669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1" name="Line 514"/>
              <p:cNvSpPr>
                <a:spLocks noChangeShapeType="1"/>
              </p:cNvSpPr>
              <p:nvPr/>
            </p:nvSpPr>
            <p:spPr bwMode="auto">
              <a:xfrm>
                <a:off x="2617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2" name="Rectangle 515"/>
              <p:cNvSpPr>
                <a:spLocks noChangeArrowheads="1"/>
              </p:cNvSpPr>
              <p:nvPr/>
            </p:nvSpPr>
            <p:spPr bwMode="auto">
              <a:xfrm>
                <a:off x="2617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3" name="Rectangle 516"/>
              <p:cNvSpPr>
                <a:spLocks noChangeArrowheads="1"/>
              </p:cNvSpPr>
              <p:nvPr/>
            </p:nvSpPr>
            <p:spPr bwMode="auto">
              <a:xfrm>
                <a:off x="2726" y="1669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4" name="Line 517"/>
              <p:cNvSpPr>
                <a:spLocks noChangeShapeType="1"/>
              </p:cNvSpPr>
              <p:nvPr/>
            </p:nvSpPr>
            <p:spPr bwMode="auto">
              <a:xfrm>
                <a:off x="2732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5" name="Rectangle 518"/>
              <p:cNvSpPr>
                <a:spLocks noChangeArrowheads="1"/>
              </p:cNvSpPr>
              <p:nvPr/>
            </p:nvSpPr>
            <p:spPr bwMode="auto">
              <a:xfrm>
                <a:off x="2732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6" name="Line 519"/>
              <p:cNvSpPr>
                <a:spLocks noChangeShapeType="1"/>
              </p:cNvSpPr>
              <p:nvPr/>
            </p:nvSpPr>
            <p:spPr bwMode="auto">
              <a:xfrm>
                <a:off x="2841" y="1669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7" name="Rectangle 520"/>
              <p:cNvSpPr>
                <a:spLocks noChangeArrowheads="1"/>
              </p:cNvSpPr>
              <p:nvPr/>
            </p:nvSpPr>
            <p:spPr bwMode="auto">
              <a:xfrm>
                <a:off x="2841" y="1669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8" name="Line 521"/>
              <p:cNvSpPr>
                <a:spLocks noChangeShapeType="1"/>
              </p:cNvSpPr>
              <p:nvPr/>
            </p:nvSpPr>
            <p:spPr bwMode="auto">
              <a:xfrm>
                <a:off x="2846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49" name="Rectangle 522"/>
              <p:cNvSpPr>
                <a:spLocks noChangeArrowheads="1"/>
              </p:cNvSpPr>
              <p:nvPr/>
            </p:nvSpPr>
            <p:spPr bwMode="auto">
              <a:xfrm>
                <a:off x="2846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0" name="Line 523"/>
              <p:cNvSpPr>
                <a:spLocks noChangeShapeType="1"/>
              </p:cNvSpPr>
              <p:nvPr/>
            </p:nvSpPr>
            <p:spPr bwMode="auto">
              <a:xfrm>
                <a:off x="2960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1" name="Rectangle 524"/>
              <p:cNvSpPr>
                <a:spLocks noChangeArrowheads="1"/>
              </p:cNvSpPr>
              <p:nvPr/>
            </p:nvSpPr>
            <p:spPr bwMode="auto">
              <a:xfrm>
                <a:off x="2960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2" name="Line 525"/>
              <p:cNvSpPr>
                <a:spLocks noChangeShapeType="1"/>
              </p:cNvSpPr>
              <p:nvPr/>
            </p:nvSpPr>
            <p:spPr bwMode="auto">
              <a:xfrm>
                <a:off x="3075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3" name="Rectangle 526"/>
              <p:cNvSpPr>
                <a:spLocks noChangeArrowheads="1"/>
              </p:cNvSpPr>
              <p:nvPr/>
            </p:nvSpPr>
            <p:spPr bwMode="auto">
              <a:xfrm>
                <a:off x="3075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4" name="Line 527"/>
              <p:cNvSpPr>
                <a:spLocks noChangeShapeType="1"/>
              </p:cNvSpPr>
              <p:nvPr/>
            </p:nvSpPr>
            <p:spPr bwMode="auto">
              <a:xfrm>
                <a:off x="3189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5" name="Rectangle 528"/>
              <p:cNvSpPr>
                <a:spLocks noChangeArrowheads="1"/>
              </p:cNvSpPr>
              <p:nvPr/>
            </p:nvSpPr>
            <p:spPr bwMode="auto">
              <a:xfrm>
                <a:off x="3189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6" name="Line 529"/>
              <p:cNvSpPr>
                <a:spLocks noChangeShapeType="1"/>
              </p:cNvSpPr>
              <p:nvPr/>
            </p:nvSpPr>
            <p:spPr bwMode="auto">
              <a:xfrm>
                <a:off x="3303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7" name="Rectangle 530"/>
              <p:cNvSpPr>
                <a:spLocks noChangeArrowheads="1"/>
              </p:cNvSpPr>
              <p:nvPr/>
            </p:nvSpPr>
            <p:spPr bwMode="auto">
              <a:xfrm>
                <a:off x="3303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8" name="Rectangle 531"/>
              <p:cNvSpPr>
                <a:spLocks noChangeArrowheads="1"/>
              </p:cNvSpPr>
              <p:nvPr/>
            </p:nvSpPr>
            <p:spPr bwMode="auto">
              <a:xfrm>
                <a:off x="3412" y="1712"/>
                <a:ext cx="6" cy="12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59" name="Line 532"/>
              <p:cNvSpPr>
                <a:spLocks noChangeShapeType="1"/>
              </p:cNvSpPr>
              <p:nvPr/>
            </p:nvSpPr>
            <p:spPr bwMode="auto">
              <a:xfrm>
                <a:off x="3418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0" name="Rectangle 533"/>
              <p:cNvSpPr>
                <a:spLocks noChangeArrowheads="1"/>
              </p:cNvSpPr>
              <p:nvPr/>
            </p:nvSpPr>
            <p:spPr bwMode="auto">
              <a:xfrm>
                <a:off x="3418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1" name="Rectangle 534"/>
              <p:cNvSpPr>
                <a:spLocks noChangeArrowheads="1"/>
              </p:cNvSpPr>
              <p:nvPr/>
            </p:nvSpPr>
            <p:spPr bwMode="auto">
              <a:xfrm>
                <a:off x="3527" y="1718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2" name="Line 535"/>
              <p:cNvSpPr>
                <a:spLocks noChangeShapeType="1"/>
              </p:cNvSpPr>
              <p:nvPr/>
            </p:nvSpPr>
            <p:spPr bwMode="auto">
              <a:xfrm>
                <a:off x="3532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3" name="Rectangle 536"/>
              <p:cNvSpPr>
                <a:spLocks noChangeArrowheads="1"/>
              </p:cNvSpPr>
              <p:nvPr/>
            </p:nvSpPr>
            <p:spPr bwMode="auto">
              <a:xfrm>
                <a:off x="3532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4" name="Line 537"/>
              <p:cNvSpPr>
                <a:spLocks noChangeShapeType="1"/>
              </p:cNvSpPr>
              <p:nvPr/>
            </p:nvSpPr>
            <p:spPr bwMode="auto">
              <a:xfrm>
                <a:off x="3646" y="1827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5" name="Rectangle 538"/>
              <p:cNvSpPr>
                <a:spLocks noChangeArrowheads="1"/>
              </p:cNvSpPr>
              <p:nvPr/>
            </p:nvSpPr>
            <p:spPr bwMode="auto">
              <a:xfrm>
                <a:off x="3646" y="1827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6" name="Line 539"/>
              <p:cNvSpPr>
                <a:spLocks noChangeShapeType="1"/>
              </p:cNvSpPr>
              <p:nvPr/>
            </p:nvSpPr>
            <p:spPr bwMode="auto">
              <a:xfrm>
                <a:off x="3755" y="1712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7" name="Rectangle 540"/>
              <p:cNvSpPr>
                <a:spLocks noChangeArrowheads="1"/>
              </p:cNvSpPr>
              <p:nvPr/>
            </p:nvSpPr>
            <p:spPr bwMode="auto">
              <a:xfrm>
                <a:off x="3755" y="1712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8" name="Line 541"/>
              <p:cNvSpPr>
                <a:spLocks noChangeShapeType="1"/>
              </p:cNvSpPr>
              <p:nvPr/>
            </p:nvSpPr>
            <p:spPr bwMode="auto">
              <a:xfrm>
                <a:off x="3761" y="1827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69" name="Rectangle 542"/>
              <p:cNvSpPr>
                <a:spLocks noChangeArrowheads="1"/>
              </p:cNvSpPr>
              <p:nvPr/>
            </p:nvSpPr>
            <p:spPr bwMode="auto">
              <a:xfrm>
                <a:off x="3761" y="1827"/>
                <a:ext cx="92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0" name="Line 543"/>
              <p:cNvSpPr>
                <a:spLocks noChangeShapeType="1"/>
              </p:cNvSpPr>
              <p:nvPr/>
            </p:nvSpPr>
            <p:spPr bwMode="auto">
              <a:xfrm>
                <a:off x="2841" y="1827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1" name="Rectangle 544"/>
              <p:cNvSpPr>
                <a:spLocks noChangeArrowheads="1"/>
              </p:cNvSpPr>
              <p:nvPr/>
            </p:nvSpPr>
            <p:spPr bwMode="auto">
              <a:xfrm>
                <a:off x="2841" y="1827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2" name="Rectangle 545"/>
              <p:cNvSpPr>
                <a:spLocks noChangeArrowheads="1"/>
              </p:cNvSpPr>
              <p:nvPr/>
            </p:nvSpPr>
            <p:spPr bwMode="auto">
              <a:xfrm>
                <a:off x="3755" y="1832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3" name="Line 546"/>
              <p:cNvSpPr>
                <a:spLocks noChangeShapeType="1"/>
              </p:cNvSpPr>
              <p:nvPr/>
            </p:nvSpPr>
            <p:spPr bwMode="auto">
              <a:xfrm>
                <a:off x="31" y="1985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4" name="Rectangle 547"/>
              <p:cNvSpPr>
                <a:spLocks noChangeArrowheads="1"/>
              </p:cNvSpPr>
              <p:nvPr/>
            </p:nvSpPr>
            <p:spPr bwMode="auto">
              <a:xfrm>
                <a:off x="31" y="1985"/>
                <a:ext cx="4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5" name="Line 548"/>
              <p:cNvSpPr>
                <a:spLocks noChangeShapeType="1"/>
              </p:cNvSpPr>
              <p:nvPr/>
            </p:nvSpPr>
            <p:spPr bwMode="auto">
              <a:xfrm>
                <a:off x="445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6" name="Rectangle 549"/>
              <p:cNvSpPr>
                <a:spLocks noChangeArrowheads="1"/>
              </p:cNvSpPr>
              <p:nvPr/>
            </p:nvSpPr>
            <p:spPr bwMode="auto">
              <a:xfrm>
                <a:off x="445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7" name="Line 550"/>
              <p:cNvSpPr>
                <a:spLocks noChangeShapeType="1"/>
              </p:cNvSpPr>
              <p:nvPr/>
            </p:nvSpPr>
            <p:spPr bwMode="auto">
              <a:xfrm>
                <a:off x="559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8" name="Rectangle 551"/>
              <p:cNvSpPr>
                <a:spLocks noChangeArrowheads="1"/>
              </p:cNvSpPr>
              <p:nvPr/>
            </p:nvSpPr>
            <p:spPr bwMode="auto">
              <a:xfrm>
                <a:off x="559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79" name="Line 552"/>
              <p:cNvSpPr>
                <a:spLocks noChangeShapeType="1"/>
              </p:cNvSpPr>
              <p:nvPr/>
            </p:nvSpPr>
            <p:spPr bwMode="auto">
              <a:xfrm>
                <a:off x="674" y="1985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0" name="Rectangle 553"/>
              <p:cNvSpPr>
                <a:spLocks noChangeArrowheads="1"/>
              </p:cNvSpPr>
              <p:nvPr/>
            </p:nvSpPr>
            <p:spPr bwMode="auto">
              <a:xfrm>
                <a:off x="674" y="1985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1" name="Line 554"/>
              <p:cNvSpPr>
                <a:spLocks noChangeShapeType="1"/>
              </p:cNvSpPr>
              <p:nvPr/>
            </p:nvSpPr>
            <p:spPr bwMode="auto">
              <a:xfrm>
                <a:off x="788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2" name="Rectangle 555"/>
              <p:cNvSpPr>
                <a:spLocks noChangeArrowheads="1"/>
              </p:cNvSpPr>
              <p:nvPr/>
            </p:nvSpPr>
            <p:spPr bwMode="auto">
              <a:xfrm>
                <a:off x="788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3" name="Line 556"/>
              <p:cNvSpPr>
                <a:spLocks noChangeShapeType="1"/>
              </p:cNvSpPr>
              <p:nvPr/>
            </p:nvSpPr>
            <p:spPr bwMode="auto">
              <a:xfrm>
                <a:off x="902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4" name="Rectangle 557"/>
              <p:cNvSpPr>
                <a:spLocks noChangeArrowheads="1"/>
              </p:cNvSpPr>
              <p:nvPr/>
            </p:nvSpPr>
            <p:spPr bwMode="auto">
              <a:xfrm>
                <a:off x="902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5" name="Line 558"/>
              <p:cNvSpPr>
                <a:spLocks noChangeShapeType="1"/>
              </p:cNvSpPr>
              <p:nvPr/>
            </p:nvSpPr>
            <p:spPr bwMode="auto">
              <a:xfrm>
                <a:off x="1017" y="1985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6" name="Rectangle 559"/>
              <p:cNvSpPr>
                <a:spLocks noChangeArrowheads="1"/>
              </p:cNvSpPr>
              <p:nvPr/>
            </p:nvSpPr>
            <p:spPr bwMode="auto">
              <a:xfrm>
                <a:off x="1017" y="1985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7" name="Line 560"/>
              <p:cNvSpPr>
                <a:spLocks noChangeShapeType="1"/>
              </p:cNvSpPr>
              <p:nvPr/>
            </p:nvSpPr>
            <p:spPr bwMode="auto">
              <a:xfrm>
                <a:off x="1131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8" name="Rectangle 561"/>
              <p:cNvSpPr>
                <a:spLocks noChangeArrowheads="1"/>
              </p:cNvSpPr>
              <p:nvPr/>
            </p:nvSpPr>
            <p:spPr bwMode="auto">
              <a:xfrm>
                <a:off x="1131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89" name="Line 562"/>
              <p:cNvSpPr>
                <a:spLocks noChangeShapeType="1"/>
              </p:cNvSpPr>
              <p:nvPr/>
            </p:nvSpPr>
            <p:spPr bwMode="auto">
              <a:xfrm>
                <a:off x="1245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0" name="Rectangle 563"/>
              <p:cNvSpPr>
                <a:spLocks noChangeArrowheads="1"/>
              </p:cNvSpPr>
              <p:nvPr/>
            </p:nvSpPr>
            <p:spPr bwMode="auto">
              <a:xfrm>
                <a:off x="1245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1" name="Line 564"/>
              <p:cNvSpPr>
                <a:spLocks noChangeShapeType="1"/>
              </p:cNvSpPr>
              <p:nvPr/>
            </p:nvSpPr>
            <p:spPr bwMode="auto">
              <a:xfrm>
                <a:off x="1360" y="1985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2" name="Rectangle 565"/>
              <p:cNvSpPr>
                <a:spLocks noChangeArrowheads="1"/>
              </p:cNvSpPr>
              <p:nvPr/>
            </p:nvSpPr>
            <p:spPr bwMode="auto">
              <a:xfrm>
                <a:off x="1360" y="1985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3" name="Line 566"/>
              <p:cNvSpPr>
                <a:spLocks noChangeShapeType="1"/>
              </p:cNvSpPr>
              <p:nvPr/>
            </p:nvSpPr>
            <p:spPr bwMode="auto">
              <a:xfrm>
                <a:off x="1474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4" name="Rectangle 567"/>
              <p:cNvSpPr>
                <a:spLocks noChangeArrowheads="1"/>
              </p:cNvSpPr>
              <p:nvPr/>
            </p:nvSpPr>
            <p:spPr bwMode="auto">
              <a:xfrm>
                <a:off x="1474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5" name="Line 568"/>
              <p:cNvSpPr>
                <a:spLocks noChangeShapeType="1"/>
              </p:cNvSpPr>
              <p:nvPr/>
            </p:nvSpPr>
            <p:spPr bwMode="auto">
              <a:xfrm>
                <a:off x="1588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6" name="Rectangle 569"/>
              <p:cNvSpPr>
                <a:spLocks noChangeArrowheads="1"/>
              </p:cNvSpPr>
              <p:nvPr/>
            </p:nvSpPr>
            <p:spPr bwMode="auto">
              <a:xfrm>
                <a:off x="1588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7" name="Line 570"/>
              <p:cNvSpPr>
                <a:spLocks noChangeShapeType="1"/>
              </p:cNvSpPr>
              <p:nvPr/>
            </p:nvSpPr>
            <p:spPr bwMode="auto">
              <a:xfrm>
                <a:off x="1703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8" name="Rectangle 571"/>
              <p:cNvSpPr>
                <a:spLocks noChangeArrowheads="1"/>
              </p:cNvSpPr>
              <p:nvPr/>
            </p:nvSpPr>
            <p:spPr bwMode="auto">
              <a:xfrm>
                <a:off x="1703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99" name="Line 572"/>
              <p:cNvSpPr>
                <a:spLocks noChangeShapeType="1"/>
              </p:cNvSpPr>
              <p:nvPr/>
            </p:nvSpPr>
            <p:spPr bwMode="auto">
              <a:xfrm>
                <a:off x="1817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0" name="Rectangle 573"/>
              <p:cNvSpPr>
                <a:spLocks noChangeArrowheads="1"/>
              </p:cNvSpPr>
              <p:nvPr/>
            </p:nvSpPr>
            <p:spPr bwMode="auto">
              <a:xfrm>
                <a:off x="1817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1" name="Line 574"/>
              <p:cNvSpPr>
                <a:spLocks noChangeShapeType="1"/>
              </p:cNvSpPr>
              <p:nvPr/>
            </p:nvSpPr>
            <p:spPr bwMode="auto">
              <a:xfrm>
                <a:off x="1931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2" name="Rectangle 575"/>
              <p:cNvSpPr>
                <a:spLocks noChangeArrowheads="1"/>
              </p:cNvSpPr>
              <p:nvPr/>
            </p:nvSpPr>
            <p:spPr bwMode="auto">
              <a:xfrm>
                <a:off x="1931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3" name="Line 576"/>
              <p:cNvSpPr>
                <a:spLocks noChangeShapeType="1"/>
              </p:cNvSpPr>
              <p:nvPr/>
            </p:nvSpPr>
            <p:spPr bwMode="auto">
              <a:xfrm>
                <a:off x="2046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4" name="Rectangle 577"/>
              <p:cNvSpPr>
                <a:spLocks noChangeArrowheads="1"/>
              </p:cNvSpPr>
              <p:nvPr/>
            </p:nvSpPr>
            <p:spPr bwMode="auto">
              <a:xfrm>
                <a:off x="2046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5" name="Line 578"/>
              <p:cNvSpPr>
                <a:spLocks noChangeShapeType="1"/>
              </p:cNvSpPr>
              <p:nvPr/>
            </p:nvSpPr>
            <p:spPr bwMode="auto">
              <a:xfrm>
                <a:off x="2160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6" name="Rectangle 579"/>
              <p:cNvSpPr>
                <a:spLocks noChangeArrowheads="1"/>
              </p:cNvSpPr>
              <p:nvPr/>
            </p:nvSpPr>
            <p:spPr bwMode="auto">
              <a:xfrm>
                <a:off x="2160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7" name="Line 580"/>
              <p:cNvSpPr>
                <a:spLocks noChangeShapeType="1"/>
              </p:cNvSpPr>
              <p:nvPr/>
            </p:nvSpPr>
            <p:spPr bwMode="auto">
              <a:xfrm>
                <a:off x="2274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8" name="Rectangle 581"/>
              <p:cNvSpPr>
                <a:spLocks noChangeArrowheads="1"/>
              </p:cNvSpPr>
              <p:nvPr/>
            </p:nvSpPr>
            <p:spPr bwMode="auto">
              <a:xfrm>
                <a:off x="2274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09" name="Line 582"/>
              <p:cNvSpPr>
                <a:spLocks noChangeShapeType="1"/>
              </p:cNvSpPr>
              <p:nvPr/>
            </p:nvSpPr>
            <p:spPr bwMode="auto">
              <a:xfrm>
                <a:off x="2389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0" name="Rectangle 583"/>
              <p:cNvSpPr>
                <a:spLocks noChangeArrowheads="1"/>
              </p:cNvSpPr>
              <p:nvPr/>
            </p:nvSpPr>
            <p:spPr bwMode="auto">
              <a:xfrm>
                <a:off x="2389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1" name="Line 584"/>
              <p:cNvSpPr>
                <a:spLocks noChangeShapeType="1"/>
              </p:cNvSpPr>
              <p:nvPr/>
            </p:nvSpPr>
            <p:spPr bwMode="auto">
              <a:xfrm>
                <a:off x="2503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2" name="Rectangle 585"/>
              <p:cNvSpPr>
                <a:spLocks noChangeArrowheads="1"/>
              </p:cNvSpPr>
              <p:nvPr/>
            </p:nvSpPr>
            <p:spPr bwMode="auto">
              <a:xfrm>
                <a:off x="2503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3" name="Line 586"/>
              <p:cNvSpPr>
                <a:spLocks noChangeShapeType="1"/>
              </p:cNvSpPr>
              <p:nvPr/>
            </p:nvSpPr>
            <p:spPr bwMode="auto">
              <a:xfrm>
                <a:off x="2617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4" name="Rectangle 587"/>
              <p:cNvSpPr>
                <a:spLocks noChangeArrowheads="1"/>
              </p:cNvSpPr>
              <p:nvPr/>
            </p:nvSpPr>
            <p:spPr bwMode="auto">
              <a:xfrm>
                <a:off x="2617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5" name="Rectangle 588"/>
              <p:cNvSpPr>
                <a:spLocks noChangeArrowheads="1"/>
              </p:cNvSpPr>
              <p:nvPr/>
            </p:nvSpPr>
            <p:spPr bwMode="auto">
              <a:xfrm>
                <a:off x="2726" y="1827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6" name="Line 589"/>
              <p:cNvSpPr>
                <a:spLocks noChangeShapeType="1"/>
              </p:cNvSpPr>
              <p:nvPr/>
            </p:nvSpPr>
            <p:spPr bwMode="auto">
              <a:xfrm>
                <a:off x="2732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7" name="Rectangle 590"/>
              <p:cNvSpPr>
                <a:spLocks noChangeArrowheads="1"/>
              </p:cNvSpPr>
              <p:nvPr/>
            </p:nvSpPr>
            <p:spPr bwMode="auto">
              <a:xfrm>
                <a:off x="2732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8" name="Rectangle 591"/>
              <p:cNvSpPr>
                <a:spLocks noChangeArrowheads="1"/>
              </p:cNvSpPr>
              <p:nvPr/>
            </p:nvSpPr>
            <p:spPr bwMode="auto">
              <a:xfrm>
                <a:off x="2841" y="1876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19" name="Line 592"/>
              <p:cNvSpPr>
                <a:spLocks noChangeShapeType="1"/>
              </p:cNvSpPr>
              <p:nvPr/>
            </p:nvSpPr>
            <p:spPr bwMode="auto">
              <a:xfrm>
                <a:off x="2846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0" name="Rectangle 593"/>
              <p:cNvSpPr>
                <a:spLocks noChangeArrowheads="1"/>
              </p:cNvSpPr>
              <p:nvPr/>
            </p:nvSpPr>
            <p:spPr bwMode="auto">
              <a:xfrm>
                <a:off x="2846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1" name="Rectangle 594"/>
              <p:cNvSpPr>
                <a:spLocks noChangeArrowheads="1"/>
              </p:cNvSpPr>
              <p:nvPr/>
            </p:nvSpPr>
            <p:spPr bwMode="auto">
              <a:xfrm>
                <a:off x="2955" y="1669"/>
                <a:ext cx="5" cy="207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2" name="Line 595"/>
              <p:cNvSpPr>
                <a:spLocks noChangeShapeType="1"/>
              </p:cNvSpPr>
              <p:nvPr/>
            </p:nvSpPr>
            <p:spPr bwMode="auto">
              <a:xfrm>
                <a:off x="2960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3" name="Rectangle 596"/>
              <p:cNvSpPr>
                <a:spLocks noChangeArrowheads="1"/>
              </p:cNvSpPr>
              <p:nvPr/>
            </p:nvSpPr>
            <p:spPr bwMode="auto">
              <a:xfrm>
                <a:off x="2960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4" name="Rectangle 597"/>
              <p:cNvSpPr>
                <a:spLocks noChangeArrowheads="1"/>
              </p:cNvSpPr>
              <p:nvPr/>
            </p:nvSpPr>
            <p:spPr bwMode="auto">
              <a:xfrm>
                <a:off x="3069" y="1669"/>
                <a:ext cx="6" cy="207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5" name="Line 598"/>
              <p:cNvSpPr>
                <a:spLocks noChangeShapeType="1"/>
              </p:cNvSpPr>
              <p:nvPr/>
            </p:nvSpPr>
            <p:spPr bwMode="auto">
              <a:xfrm>
                <a:off x="3075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6" name="Rectangle 599"/>
              <p:cNvSpPr>
                <a:spLocks noChangeArrowheads="1"/>
              </p:cNvSpPr>
              <p:nvPr/>
            </p:nvSpPr>
            <p:spPr bwMode="auto">
              <a:xfrm>
                <a:off x="3075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7" name="Rectangle 600"/>
              <p:cNvSpPr>
                <a:spLocks noChangeArrowheads="1"/>
              </p:cNvSpPr>
              <p:nvPr/>
            </p:nvSpPr>
            <p:spPr bwMode="auto">
              <a:xfrm>
                <a:off x="3184" y="1440"/>
                <a:ext cx="5" cy="43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8" name="Line 601"/>
              <p:cNvSpPr>
                <a:spLocks noChangeShapeType="1"/>
              </p:cNvSpPr>
              <p:nvPr/>
            </p:nvSpPr>
            <p:spPr bwMode="auto">
              <a:xfrm>
                <a:off x="3189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29" name="Rectangle 602"/>
              <p:cNvSpPr>
                <a:spLocks noChangeArrowheads="1"/>
              </p:cNvSpPr>
              <p:nvPr/>
            </p:nvSpPr>
            <p:spPr bwMode="auto">
              <a:xfrm>
                <a:off x="3189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0" name="Rectangle 603"/>
              <p:cNvSpPr>
                <a:spLocks noChangeArrowheads="1"/>
              </p:cNvSpPr>
              <p:nvPr/>
            </p:nvSpPr>
            <p:spPr bwMode="auto">
              <a:xfrm>
                <a:off x="3298" y="1440"/>
                <a:ext cx="5" cy="43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1" name="Line 604"/>
              <p:cNvSpPr>
                <a:spLocks noChangeShapeType="1"/>
              </p:cNvSpPr>
              <p:nvPr/>
            </p:nvSpPr>
            <p:spPr bwMode="auto">
              <a:xfrm>
                <a:off x="3412" y="1832"/>
                <a:ext cx="0" cy="4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2" name="Rectangle 605"/>
              <p:cNvSpPr>
                <a:spLocks noChangeArrowheads="1"/>
              </p:cNvSpPr>
              <p:nvPr/>
            </p:nvSpPr>
            <p:spPr bwMode="auto">
              <a:xfrm>
                <a:off x="3412" y="1832"/>
                <a:ext cx="6" cy="4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333" name="Line 606"/>
              <p:cNvSpPr>
                <a:spLocks noChangeShapeType="1"/>
              </p:cNvSpPr>
              <p:nvPr/>
            </p:nvSpPr>
            <p:spPr bwMode="auto">
              <a:xfrm>
                <a:off x="3303" y="1985"/>
                <a:ext cx="11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808"/>
            <p:cNvGrpSpPr>
              <a:grpSpLocks/>
            </p:cNvGrpSpPr>
            <p:nvPr/>
          </p:nvGrpSpPr>
          <p:grpSpPr bwMode="auto">
            <a:xfrm>
              <a:off x="31" y="950"/>
              <a:ext cx="4655" cy="1514"/>
              <a:chOff x="31" y="950"/>
              <a:chExt cx="4655" cy="1514"/>
            </a:xfrm>
          </p:grpSpPr>
          <p:sp>
            <p:nvSpPr>
              <p:cNvPr id="66934" name="Rectangle 608"/>
              <p:cNvSpPr>
                <a:spLocks noChangeArrowheads="1"/>
              </p:cNvSpPr>
              <p:nvPr/>
            </p:nvSpPr>
            <p:spPr bwMode="auto">
              <a:xfrm>
                <a:off x="3303" y="1985"/>
                <a:ext cx="11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5" name="Line 609"/>
              <p:cNvSpPr>
                <a:spLocks noChangeShapeType="1"/>
              </p:cNvSpPr>
              <p:nvPr/>
            </p:nvSpPr>
            <p:spPr bwMode="auto">
              <a:xfrm>
                <a:off x="3527" y="1827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6" name="Rectangle 610"/>
              <p:cNvSpPr>
                <a:spLocks noChangeArrowheads="1"/>
              </p:cNvSpPr>
              <p:nvPr/>
            </p:nvSpPr>
            <p:spPr bwMode="auto">
              <a:xfrm>
                <a:off x="3527" y="1827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7" name="Line 611"/>
              <p:cNvSpPr>
                <a:spLocks noChangeShapeType="1"/>
              </p:cNvSpPr>
              <p:nvPr/>
            </p:nvSpPr>
            <p:spPr bwMode="auto">
              <a:xfrm>
                <a:off x="3532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8" name="Rectangle 612"/>
              <p:cNvSpPr>
                <a:spLocks noChangeArrowheads="1"/>
              </p:cNvSpPr>
              <p:nvPr/>
            </p:nvSpPr>
            <p:spPr bwMode="auto">
              <a:xfrm>
                <a:off x="3532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9" name="Line 613"/>
              <p:cNvSpPr>
                <a:spLocks noChangeShapeType="1"/>
              </p:cNvSpPr>
              <p:nvPr/>
            </p:nvSpPr>
            <p:spPr bwMode="auto">
              <a:xfrm>
                <a:off x="3646" y="1985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0" name="Rectangle 614"/>
              <p:cNvSpPr>
                <a:spLocks noChangeArrowheads="1"/>
              </p:cNvSpPr>
              <p:nvPr/>
            </p:nvSpPr>
            <p:spPr bwMode="auto">
              <a:xfrm>
                <a:off x="3646" y="1985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1" name="Line 615"/>
              <p:cNvSpPr>
                <a:spLocks noChangeShapeType="1"/>
              </p:cNvSpPr>
              <p:nvPr/>
            </p:nvSpPr>
            <p:spPr bwMode="auto">
              <a:xfrm>
                <a:off x="3755" y="1870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2" name="Rectangle 616"/>
              <p:cNvSpPr>
                <a:spLocks noChangeArrowheads="1"/>
              </p:cNvSpPr>
              <p:nvPr/>
            </p:nvSpPr>
            <p:spPr bwMode="auto">
              <a:xfrm>
                <a:off x="3755" y="1870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3" name="Line 617"/>
              <p:cNvSpPr>
                <a:spLocks noChangeShapeType="1"/>
              </p:cNvSpPr>
              <p:nvPr/>
            </p:nvSpPr>
            <p:spPr bwMode="auto">
              <a:xfrm>
                <a:off x="3761" y="1985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4" name="Rectangle 618"/>
              <p:cNvSpPr>
                <a:spLocks noChangeArrowheads="1"/>
              </p:cNvSpPr>
              <p:nvPr/>
            </p:nvSpPr>
            <p:spPr bwMode="auto">
              <a:xfrm>
                <a:off x="3761" y="1985"/>
                <a:ext cx="92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5" name="Line 619"/>
              <p:cNvSpPr>
                <a:spLocks noChangeShapeType="1"/>
              </p:cNvSpPr>
              <p:nvPr/>
            </p:nvSpPr>
            <p:spPr bwMode="auto">
              <a:xfrm>
                <a:off x="1697" y="1827"/>
                <a:ext cx="0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6" name="Rectangle 620"/>
              <p:cNvSpPr>
                <a:spLocks noChangeArrowheads="1"/>
              </p:cNvSpPr>
              <p:nvPr/>
            </p:nvSpPr>
            <p:spPr bwMode="auto">
              <a:xfrm>
                <a:off x="1697" y="1827"/>
                <a:ext cx="6" cy="20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7" name="Line 621"/>
              <p:cNvSpPr>
                <a:spLocks noChangeShapeType="1"/>
              </p:cNvSpPr>
              <p:nvPr/>
            </p:nvSpPr>
            <p:spPr bwMode="auto">
              <a:xfrm>
                <a:off x="2269" y="1827"/>
                <a:ext cx="0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8" name="Rectangle 622"/>
              <p:cNvSpPr>
                <a:spLocks noChangeArrowheads="1"/>
              </p:cNvSpPr>
              <p:nvPr/>
            </p:nvSpPr>
            <p:spPr bwMode="auto">
              <a:xfrm>
                <a:off x="2269" y="1827"/>
                <a:ext cx="5" cy="20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49" name="Rectangle 623"/>
              <p:cNvSpPr>
                <a:spLocks noChangeArrowheads="1"/>
              </p:cNvSpPr>
              <p:nvPr/>
            </p:nvSpPr>
            <p:spPr bwMode="auto">
              <a:xfrm>
                <a:off x="2612" y="1827"/>
                <a:ext cx="5" cy="201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0" name="Line 624"/>
              <p:cNvSpPr>
                <a:spLocks noChangeShapeType="1"/>
              </p:cNvSpPr>
              <p:nvPr/>
            </p:nvSpPr>
            <p:spPr bwMode="auto">
              <a:xfrm>
                <a:off x="2841" y="1985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1" name="Rectangle 625"/>
              <p:cNvSpPr>
                <a:spLocks noChangeArrowheads="1"/>
              </p:cNvSpPr>
              <p:nvPr/>
            </p:nvSpPr>
            <p:spPr bwMode="auto">
              <a:xfrm>
                <a:off x="2841" y="1985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2" name="Line 626"/>
              <p:cNvSpPr>
                <a:spLocks noChangeShapeType="1"/>
              </p:cNvSpPr>
              <p:nvPr/>
            </p:nvSpPr>
            <p:spPr bwMode="auto">
              <a:xfrm>
                <a:off x="3412" y="1990"/>
                <a:ext cx="0" cy="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3" name="Rectangle 627"/>
              <p:cNvSpPr>
                <a:spLocks noChangeArrowheads="1"/>
              </p:cNvSpPr>
              <p:nvPr/>
            </p:nvSpPr>
            <p:spPr bwMode="auto">
              <a:xfrm>
                <a:off x="3412" y="1990"/>
                <a:ext cx="6" cy="3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4" name="Line 628"/>
              <p:cNvSpPr>
                <a:spLocks noChangeShapeType="1"/>
              </p:cNvSpPr>
              <p:nvPr/>
            </p:nvSpPr>
            <p:spPr bwMode="auto">
              <a:xfrm>
                <a:off x="3527" y="1985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5" name="Rectangle 629"/>
              <p:cNvSpPr>
                <a:spLocks noChangeArrowheads="1"/>
              </p:cNvSpPr>
              <p:nvPr/>
            </p:nvSpPr>
            <p:spPr bwMode="auto">
              <a:xfrm>
                <a:off x="3527" y="1985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6" name="Rectangle 630"/>
              <p:cNvSpPr>
                <a:spLocks noChangeArrowheads="1"/>
              </p:cNvSpPr>
              <p:nvPr/>
            </p:nvSpPr>
            <p:spPr bwMode="auto">
              <a:xfrm>
                <a:off x="3755" y="1990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7" name="Line 631"/>
              <p:cNvSpPr>
                <a:spLocks noChangeShapeType="1"/>
              </p:cNvSpPr>
              <p:nvPr/>
            </p:nvSpPr>
            <p:spPr bwMode="auto">
              <a:xfrm>
                <a:off x="31" y="2143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/>
              </a:p>
            </p:txBody>
          </p:sp>
          <p:sp>
            <p:nvSpPr>
              <p:cNvPr id="66958" name="Rectangle 632"/>
              <p:cNvSpPr>
                <a:spLocks noChangeArrowheads="1"/>
              </p:cNvSpPr>
              <p:nvPr/>
            </p:nvSpPr>
            <p:spPr bwMode="auto">
              <a:xfrm>
                <a:off x="31" y="2143"/>
                <a:ext cx="4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59" name="Line 633"/>
              <p:cNvSpPr>
                <a:spLocks noChangeShapeType="1"/>
              </p:cNvSpPr>
              <p:nvPr/>
            </p:nvSpPr>
            <p:spPr bwMode="auto">
              <a:xfrm>
                <a:off x="445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0" name="Rectangle 634"/>
              <p:cNvSpPr>
                <a:spLocks noChangeArrowheads="1"/>
              </p:cNvSpPr>
              <p:nvPr/>
            </p:nvSpPr>
            <p:spPr bwMode="auto">
              <a:xfrm>
                <a:off x="445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1" name="Line 635"/>
              <p:cNvSpPr>
                <a:spLocks noChangeShapeType="1"/>
              </p:cNvSpPr>
              <p:nvPr/>
            </p:nvSpPr>
            <p:spPr bwMode="auto">
              <a:xfrm>
                <a:off x="559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2" name="Rectangle 636"/>
              <p:cNvSpPr>
                <a:spLocks noChangeArrowheads="1"/>
              </p:cNvSpPr>
              <p:nvPr/>
            </p:nvSpPr>
            <p:spPr bwMode="auto">
              <a:xfrm>
                <a:off x="559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3" name="Line 637"/>
              <p:cNvSpPr>
                <a:spLocks noChangeShapeType="1"/>
              </p:cNvSpPr>
              <p:nvPr/>
            </p:nvSpPr>
            <p:spPr bwMode="auto">
              <a:xfrm>
                <a:off x="674" y="2143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4" name="Rectangle 638"/>
              <p:cNvSpPr>
                <a:spLocks noChangeArrowheads="1"/>
              </p:cNvSpPr>
              <p:nvPr/>
            </p:nvSpPr>
            <p:spPr bwMode="auto">
              <a:xfrm>
                <a:off x="674" y="2143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5" name="Line 639"/>
              <p:cNvSpPr>
                <a:spLocks noChangeShapeType="1"/>
              </p:cNvSpPr>
              <p:nvPr/>
            </p:nvSpPr>
            <p:spPr bwMode="auto">
              <a:xfrm>
                <a:off x="788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6" name="Rectangle 640"/>
              <p:cNvSpPr>
                <a:spLocks noChangeArrowheads="1"/>
              </p:cNvSpPr>
              <p:nvPr/>
            </p:nvSpPr>
            <p:spPr bwMode="auto">
              <a:xfrm>
                <a:off x="788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7" name="Line 641"/>
              <p:cNvSpPr>
                <a:spLocks noChangeShapeType="1"/>
              </p:cNvSpPr>
              <p:nvPr/>
            </p:nvSpPr>
            <p:spPr bwMode="auto">
              <a:xfrm>
                <a:off x="902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8" name="Rectangle 642"/>
              <p:cNvSpPr>
                <a:spLocks noChangeArrowheads="1"/>
              </p:cNvSpPr>
              <p:nvPr/>
            </p:nvSpPr>
            <p:spPr bwMode="auto">
              <a:xfrm>
                <a:off x="902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69" name="Line 643"/>
              <p:cNvSpPr>
                <a:spLocks noChangeShapeType="1"/>
              </p:cNvSpPr>
              <p:nvPr/>
            </p:nvSpPr>
            <p:spPr bwMode="auto">
              <a:xfrm>
                <a:off x="1017" y="2143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0" name="Rectangle 644"/>
              <p:cNvSpPr>
                <a:spLocks noChangeArrowheads="1"/>
              </p:cNvSpPr>
              <p:nvPr/>
            </p:nvSpPr>
            <p:spPr bwMode="auto">
              <a:xfrm>
                <a:off x="1017" y="2143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1" name="Line 645"/>
              <p:cNvSpPr>
                <a:spLocks noChangeShapeType="1"/>
              </p:cNvSpPr>
              <p:nvPr/>
            </p:nvSpPr>
            <p:spPr bwMode="auto">
              <a:xfrm>
                <a:off x="1131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2" name="Rectangle 646"/>
              <p:cNvSpPr>
                <a:spLocks noChangeArrowheads="1"/>
              </p:cNvSpPr>
              <p:nvPr/>
            </p:nvSpPr>
            <p:spPr bwMode="auto">
              <a:xfrm>
                <a:off x="1131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3" name="Line 647"/>
              <p:cNvSpPr>
                <a:spLocks noChangeShapeType="1"/>
              </p:cNvSpPr>
              <p:nvPr/>
            </p:nvSpPr>
            <p:spPr bwMode="auto">
              <a:xfrm>
                <a:off x="1245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4" name="Rectangle 648"/>
              <p:cNvSpPr>
                <a:spLocks noChangeArrowheads="1"/>
              </p:cNvSpPr>
              <p:nvPr/>
            </p:nvSpPr>
            <p:spPr bwMode="auto">
              <a:xfrm>
                <a:off x="1245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5" name="Line 649"/>
              <p:cNvSpPr>
                <a:spLocks noChangeShapeType="1"/>
              </p:cNvSpPr>
              <p:nvPr/>
            </p:nvSpPr>
            <p:spPr bwMode="auto">
              <a:xfrm>
                <a:off x="1360" y="2143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6" name="Rectangle 650"/>
              <p:cNvSpPr>
                <a:spLocks noChangeArrowheads="1"/>
              </p:cNvSpPr>
              <p:nvPr/>
            </p:nvSpPr>
            <p:spPr bwMode="auto">
              <a:xfrm>
                <a:off x="1360" y="2143"/>
                <a:ext cx="108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7" name="Line 651"/>
              <p:cNvSpPr>
                <a:spLocks noChangeShapeType="1"/>
              </p:cNvSpPr>
              <p:nvPr/>
            </p:nvSpPr>
            <p:spPr bwMode="auto">
              <a:xfrm>
                <a:off x="1474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8" name="Rectangle 652"/>
              <p:cNvSpPr>
                <a:spLocks noChangeArrowheads="1"/>
              </p:cNvSpPr>
              <p:nvPr/>
            </p:nvSpPr>
            <p:spPr bwMode="auto">
              <a:xfrm>
                <a:off x="1474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79" name="Line 653"/>
              <p:cNvSpPr>
                <a:spLocks noChangeShapeType="1"/>
              </p:cNvSpPr>
              <p:nvPr/>
            </p:nvSpPr>
            <p:spPr bwMode="auto">
              <a:xfrm>
                <a:off x="1588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0" name="Rectangle 654"/>
              <p:cNvSpPr>
                <a:spLocks noChangeArrowheads="1"/>
              </p:cNvSpPr>
              <p:nvPr/>
            </p:nvSpPr>
            <p:spPr bwMode="auto">
              <a:xfrm>
                <a:off x="1588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1" name="Rectangle 655"/>
              <p:cNvSpPr>
                <a:spLocks noChangeArrowheads="1"/>
              </p:cNvSpPr>
              <p:nvPr/>
            </p:nvSpPr>
            <p:spPr bwMode="auto">
              <a:xfrm>
                <a:off x="1697" y="2034"/>
                <a:ext cx="6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2" name="Line 656"/>
              <p:cNvSpPr>
                <a:spLocks noChangeShapeType="1"/>
              </p:cNvSpPr>
              <p:nvPr/>
            </p:nvSpPr>
            <p:spPr bwMode="auto">
              <a:xfrm>
                <a:off x="1703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3" name="Rectangle 657"/>
              <p:cNvSpPr>
                <a:spLocks noChangeArrowheads="1"/>
              </p:cNvSpPr>
              <p:nvPr/>
            </p:nvSpPr>
            <p:spPr bwMode="auto">
              <a:xfrm>
                <a:off x="1703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4" name="Rectangle 658"/>
              <p:cNvSpPr>
                <a:spLocks noChangeArrowheads="1"/>
              </p:cNvSpPr>
              <p:nvPr/>
            </p:nvSpPr>
            <p:spPr bwMode="auto">
              <a:xfrm>
                <a:off x="1812" y="950"/>
                <a:ext cx="5" cy="108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5" name="Line 659"/>
              <p:cNvSpPr>
                <a:spLocks noChangeShapeType="1"/>
              </p:cNvSpPr>
              <p:nvPr/>
            </p:nvSpPr>
            <p:spPr bwMode="auto">
              <a:xfrm>
                <a:off x="1817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6" name="Rectangle 660"/>
              <p:cNvSpPr>
                <a:spLocks noChangeArrowheads="1"/>
              </p:cNvSpPr>
              <p:nvPr/>
            </p:nvSpPr>
            <p:spPr bwMode="auto">
              <a:xfrm>
                <a:off x="1817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7" name="Rectangle 661"/>
              <p:cNvSpPr>
                <a:spLocks noChangeArrowheads="1"/>
              </p:cNvSpPr>
              <p:nvPr/>
            </p:nvSpPr>
            <p:spPr bwMode="auto">
              <a:xfrm>
                <a:off x="1926" y="950"/>
                <a:ext cx="5" cy="108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8" name="Line 662"/>
              <p:cNvSpPr>
                <a:spLocks noChangeShapeType="1"/>
              </p:cNvSpPr>
              <p:nvPr/>
            </p:nvSpPr>
            <p:spPr bwMode="auto">
              <a:xfrm>
                <a:off x="1931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89" name="Rectangle 663"/>
              <p:cNvSpPr>
                <a:spLocks noChangeArrowheads="1"/>
              </p:cNvSpPr>
              <p:nvPr/>
            </p:nvSpPr>
            <p:spPr bwMode="auto">
              <a:xfrm>
                <a:off x="1931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0" name="Rectangle 664"/>
              <p:cNvSpPr>
                <a:spLocks noChangeArrowheads="1"/>
              </p:cNvSpPr>
              <p:nvPr/>
            </p:nvSpPr>
            <p:spPr bwMode="auto">
              <a:xfrm>
                <a:off x="2040" y="950"/>
                <a:ext cx="6" cy="108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1" name="Line 665"/>
              <p:cNvSpPr>
                <a:spLocks noChangeShapeType="1"/>
              </p:cNvSpPr>
              <p:nvPr/>
            </p:nvSpPr>
            <p:spPr bwMode="auto">
              <a:xfrm>
                <a:off x="2046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2" name="Rectangle 666"/>
              <p:cNvSpPr>
                <a:spLocks noChangeArrowheads="1"/>
              </p:cNvSpPr>
              <p:nvPr/>
            </p:nvSpPr>
            <p:spPr bwMode="auto">
              <a:xfrm>
                <a:off x="2046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3" name="Rectangle 667"/>
              <p:cNvSpPr>
                <a:spLocks noChangeArrowheads="1"/>
              </p:cNvSpPr>
              <p:nvPr/>
            </p:nvSpPr>
            <p:spPr bwMode="auto">
              <a:xfrm>
                <a:off x="2155" y="950"/>
                <a:ext cx="5" cy="108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4" name="Line 668"/>
              <p:cNvSpPr>
                <a:spLocks noChangeShapeType="1"/>
              </p:cNvSpPr>
              <p:nvPr/>
            </p:nvSpPr>
            <p:spPr bwMode="auto">
              <a:xfrm>
                <a:off x="2160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5" name="Rectangle 669"/>
              <p:cNvSpPr>
                <a:spLocks noChangeArrowheads="1"/>
              </p:cNvSpPr>
              <p:nvPr/>
            </p:nvSpPr>
            <p:spPr bwMode="auto">
              <a:xfrm>
                <a:off x="2160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6" name="Rectangle 670"/>
              <p:cNvSpPr>
                <a:spLocks noChangeArrowheads="1"/>
              </p:cNvSpPr>
              <p:nvPr/>
            </p:nvSpPr>
            <p:spPr bwMode="auto">
              <a:xfrm>
                <a:off x="2269" y="2034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7" name="Line 671"/>
              <p:cNvSpPr>
                <a:spLocks noChangeShapeType="1"/>
              </p:cNvSpPr>
              <p:nvPr/>
            </p:nvSpPr>
            <p:spPr bwMode="auto">
              <a:xfrm>
                <a:off x="2274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8" name="Rectangle 672"/>
              <p:cNvSpPr>
                <a:spLocks noChangeArrowheads="1"/>
              </p:cNvSpPr>
              <p:nvPr/>
            </p:nvSpPr>
            <p:spPr bwMode="auto">
              <a:xfrm>
                <a:off x="2274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99" name="Line 673"/>
              <p:cNvSpPr>
                <a:spLocks noChangeShapeType="1"/>
              </p:cNvSpPr>
              <p:nvPr/>
            </p:nvSpPr>
            <p:spPr bwMode="auto">
              <a:xfrm>
                <a:off x="2389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0" name="Rectangle 674"/>
              <p:cNvSpPr>
                <a:spLocks noChangeArrowheads="1"/>
              </p:cNvSpPr>
              <p:nvPr/>
            </p:nvSpPr>
            <p:spPr bwMode="auto">
              <a:xfrm>
                <a:off x="2389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1" name="Rectangle 675"/>
              <p:cNvSpPr>
                <a:spLocks noChangeArrowheads="1"/>
              </p:cNvSpPr>
              <p:nvPr/>
            </p:nvSpPr>
            <p:spPr bwMode="auto">
              <a:xfrm>
                <a:off x="2606" y="2028"/>
                <a:ext cx="17" cy="1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2" name="Line 676"/>
              <p:cNvSpPr>
                <a:spLocks noChangeShapeType="1"/>
              </p:cNvSpPr>
              <p:nvPr/>
            </p:nvSpPr>
            <p:spPr bwMode="auto">
              <a:xfrm>
                <a:off x="2503" y="2143"/>
                <a:ext cx="103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3" name="Rectangle 677"/>
              <p:cNvSpPr>
                <a:spLocks noChangeArrowheads="1"/>
              </p:cNvSpPr>
              <p:nvPr/>
            </p:nvSpPr>
            <p:spPr bwMode="auto">
              <a:xfrm>
                <a:off x="2503" y="2143"/>
                <a:ext cx="103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4" name="Line 678"/>
              <p:cNvSpPr>
                <a:spLocks noChangeShapeType="1"/>
              </p:cNvSpPr>
              <p:nvPr/>
            </p:nvSpPr>
            <p:spPr bwMode="auto">
              <a:xfrm>
                <a:off x="2623" y="2143"/>
                <a:ext cx="103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5" name="Rectangle 679"/>
              <p:cNvSpPr>
                <a:spLocks noChangeArrowheads="1"/>
              </p:cNvSpPr>
              <p:nvPr/>
            </p:nvSpPr>
            <p:spPr bwMode="auto">
              <a:xfrm>
                <a:off x="2623" y="2143"/>
                <a:ext cx="103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6" name="Line 680"/>
              <p:cNvSpPr>
                <a:spLocks noChangeShapeType="1"/>
              </p:cNvSpPr>
              <p:nvPr/>
            </p:nvSpPr>
            <p:spPr bwMode="auto">
              <a:xfrm>
                <a:off x="2732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7" name="Rectangle 681"/>
              <p:cNvSpPr>
                <a:spLocks noChangeArrowheads="1"/>
              </p:cNvSpPr>
              <p:nvPr/>
            </p:nvSpPr>
            <p:spPr bwMode="auto">
              <a:xfrm>
                <a:off x="2732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8" name="Rectangle 682"/>
              <p:cNvSpPr>
                <a:spLocks noChangeArrowheads="1"/>
              </p:cNvSpPr>
              <p:nvPr/>
            </p:nvSpPr>
            <p:spPr bwMode="auto">
              <a:xfrm>
                <a:off x="2841" y="2034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09" name="Line 683"/>
              <p:cNvSpPr>
                <a:spLocks noChangeShapeType="1"/>
              </p:cNvSpPr>
              <p:nvPr/>
            </p:nvSpPr>
            <p:spPr bwMode="auto">
              <a:xfrm>
                <a:off x="2846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0" name="Rectangle 684"/>
              <p:cNvSpPr>
                <a:spLocks noChangeArrowheads="1"/>
              </p:cNvSpPr>
              <p:nvPr/>
            </p:nvSpPr>
            <p:spPr bwMode="auto">
              <a:xfrm>
                <a:off x="2846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1" name="Rectangle 685"/>
              <p:cNvSpPr>
                <a:spLocks noChangeArrowheads="1"/>
              </p:cNvSpPr>
              <p:nvPr/>
            </p:nvSpPr>
            <p:spPr bwMode="auto">
              <a:xfrm>
                <a:off x="2955" y="1985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2" name="Line 686"/>
              <p:cNvSpPr>
                <a:spLocks noChangeShapeType="1"/>
              </p:cNvSpPr>
              <p:nvPr/>
            </p:nvSpPr>
            <p:spPr bwMode="auto">
              <a:xfrm>
                <a:off x="2960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3" name="Rectangle 687"/>
              <p:cNvSpPr>
                <a:spLocks noChangeArrowheads="1"/>
              </p:cNvSpPr>
              <p:nvPr/>
            </p:nvSpPr>
            <p:spPr bwMode="auto">
              <a:xfrm>
                <a:off x="2960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4" name="Rectangle 688"/>
              <p:cNvSpPr>
                <a:spLocks noChangeArrowheads="1"/>
              </p:cNvSpPr>
              <p:nvPr/>
            </p:nvSpPr>
            <p:spPr bwMode="auto">
              <a:xfrm>
                <a:off x="3069" y="1985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5" name="Line 689"/>
              <p:cNvSpPr>
                <a:spLocks noChangeShapeType="1"/>
              </p:cNvSpPr>
              <p:nvPr/>
            </p:nvSpPr>
            <p:spPr bwMode="auto">
              <a:xfrm>
                <a:off x="3075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6" name="Rectangle 690"/>
              <p:cNvSpPr>
                <a:spLocks noChangeArrowheads="1"/>
              </p:cNvSpPr>
              <p:nvPr/>
            </p:nvSpPr>
            <p:spPr bwMode="auto">
              <a:xfrm>
                <a:off x="3075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7" name="Rectangle 691"/>
              <p:cNvSpPr>
                <a:spLocks noChangeArrowheads="1"/>
              </p:cNvSpPr>
              <p:nvPr/>
            </p:nvSpPr>
            <p:spPr bwMode="auto">
              <a:xfrm>
                <a:off x="3184" y="1985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8" name="Line 692"/>
              <p:cNvSpPr>
                <a:spLocks noChangeShapeType="1"/>
              </p:cNvSpPr>
              <p:nvPr/>
            </p:nvSpPr>
            <p:spPr bwMode="auto">
              <a:xfrm>
                <a:off x="3189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19" name="Rectangle 693"/>
              <p:cNvSpPr>
                <a:spLocks noChangeArrowheads="1"/>
              </p:cNvSpPr>
              <p:nvPr/>
            </p:nvSpPr>
            <p:spPr bwMode="auto">
              <a:xfrm>
                <a:off x="3189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0" name="Rectangle 694"/>
              <p:cNvSpPr>
                <a:spLocks noChangeArrowheads="1"/>
              </p:cNvSpPr>
              <p:nvPr/>
            </p:nvSpPr>
            <p:spPr bwMode="auto">
              <a:xfrm>
                <a:off x="3298" y="1985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1" name="Line 695"/>
              <p:cNvSpPr>
                <a:spLocks noChangeShapeType="1"/>
              </p:cNvSpPr>
              <p:nvPr/>
            </p:nvSpPr>
            <p:spPr bwMode="auto">
              <a:xfrm>
                <a:off x="3303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2" name="Rectangle 696"/>
              <p:cNvSpPr>
                <a:spLocks noChangeArrowheads="1"/>
              </p:cNvSpPr>
              <p:nvPr/>
            </p:nvSpPr>
            <p:spPr bwMode="auto">
              <a:xfrm>
                <a:off x="3303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3" name="Rectangle 697"/>
              <p:cNvSpPr>
                <a:spLocks noChangeArrowheads="1"/>
              </p:cNvSpPr>
              <p:nvPr/>
            </p:nvSpPr>
            <p:spPr bwMode="auto">
              <a:xfrm>
                <a:off x="3412" y="2028"/>
                <a:ext cx="6" cy="12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4" name="Line 698"/>
              <p:cNvSpPr>
                <a:spLocks noChangeShapeType="1"/>
              </p:cNvSpPr>
              <p:nvPr/>
            </p:nvSpPr>
            <p:spPr bwMode="auto">
              <a:xfrm>
                <a:off x="3418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5" name="Rectangle 699"/>
              <p:cNvSpPr>
                <a:spLocks noChangeArrowheads="1"/>
              </p:cNvSpPr>
              <p:nvPr/>
            </p:nvSpPr>
            <p:spPr bwMode="auto">
              <a:xfrm>
                <a:off x="3418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6" name="Rectangle 700"/>
              <p:cNvSpPr>
                <a:spLocks noChangeArrowheads="1"/>
              </p:cNvSpPr>
              <p:nvPr/>
            </p:nvSpPr>
            <p:spPr bwMode="auto">
              <a:xfrm>
                <a:off x="3527" y="2034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7" name="Line 701"/>
              <p:cNvSpPr>
                <a:spLocks noChangeShapeType="1"/>
              </p:cNvSpPr>
              <p:nvPr/>
            </p:nvSpPr>
            <p:spPr bwMode="auto">
              <a:xfrm>
                <a:off x="3532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8" name="Rectangle 702"/>
              <p:cNvSpPr>
                <a:spLocks noChangeArrowheads="1"/>
              </p:cNvSpPr>
              <p:nvPr/>
            </p:nvSpPr>
            <p:spPr bwMode="auto">
              <a:xfrm>
                <a:off x="3532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29" name="Line 703"/>
              <p:cNvSpPr>
                <a:spLocks noChangeShapeType="1"/>
              </p:cNvSpPr>
              <p:nvPr/>
            </p:nvSpPr>
            <p:spPr bwMode="auto">
              <a:xfrm>
                <a:off x="3646" y="2143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0" name="Rectangle 704"/>
              <p:cNvSpPr>
                <a:spLocks noChangeArrowheads="1"/>
              </p:cNvSpPr>
              <p:nvPr/>
            </p:nvSpPr>
            <p:spPr bwMode="auto">
              <a:xfrm>
                <a:off x="3646" y="2143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1" name="Line 705"/>
              <p:cNvSpPr>
                <a:spLocks noChangeShapeType="1"/>
              </p:cNvSpPr>
              <p:nvPr/>
            </p:nvSpPr>
            <p:spPr bwMode="auto">
              <a:xfrm>
                <a:off x="3755" y="2028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2" name="Rectangle 706"/>
              <p:cNvSpPr>
                <a:spLocks noChangeArrowheads="1"/>
              </p:cNvSpPr>
              <p:nvPr/>
            </p:nvSpPr>
            <p:spPr bwMode="auto">
              <a:xfrm>
                <a:off x="3755" y="2028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3" name="Line 707"/>
              <p:cNvSpPr>
                <a:spLocks noChangeShapeType="1"/>
              </p:cNvSpPr>
              <p:nvPr/>
            </p:nvSpPr>
            <p:spPr bwMode="auto">
              <a:xfrm>
                <a:off x="3761" y="2143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4" name="Rectangle 708"/>
              <p:cNvSpPr>
                <a:spLocks noChangeArrowheads="1"/>
              </p:cNvSpPr>
              <p:nvPr/>
            </p:nvSpPr>
            <p:spPr bwMode="auto">
              <a:xfrm>
                <a:off x="3761" y="2143"/>
                <a:ext cx="925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5" name="Line 709"/>
              <p:cNvSpPr>
                <a:spLocks noChangeShapeType="1"/>
              </p:cNvSpPr>
              <p:nvPr/>
            </p:nvSpPr>
            <p:spPr bwMode="auto">
              <a:xfrm>
                <a:off x="2841" y="2143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6" name="Rectangle 710"/>
              <p:cNvSpPr>
                <a:spLocks noChangeArrowheads="1"/>
              </p:cNvSpPr>
              <p:nvPr/>
            </p:nvSpPr>
            <p:spPr bwMode="auto">
              <a:xfrm>
                <a:off x="2841" y="2143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7" name="Rectangle 711"/>
              <p:cNvSpPr>
                <a:spLocks noChangeArrowheads="1"/>
              </p:cNvSpPr>
              <p:nvPr/>
            </p:nvSpPr>
            <p:spPr bwMode="auto">
              <a:xfrm>
                <a:off x="3755" y="2148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8" name="Line 712"/>
              <p:cNvSpPr>
                <a:spLocks noChangeShapeType="1"/>
              </p:cNvSpPr>
              <p:nvPr/>
            </p:nvSpPr>
            <p:spPr bwMode="auto">
              <a:xfrm>
                <a:off x="31" y="2300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39" name="Rectangle 713"/>
              <p:cNvSpPr>
                <a:spLocks noChangeArrowheads="1"/>
              </p:cNvSpPr>
              <p:nvPr/>
            </p:nvSpPr>
            <p:spPr bwMode="auto">
              <a:xfrm>
                <a:off x="31" y="2300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0" name="Line 714"/>
              <p:cNvSpPr>
                <a:spLocks noChangeShapeType="1"/>
              </p:cNvSpPr>
              <p:nvPr/>
            </p:nvSpPr>
            <p:spPr bwMode="auto">
              <a:xfrm>
                <a:off x="445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1" name="Rectangle 715"/>
              <p:cNvSpPr>
                <a:spLocks noChangeArrowheads="1"/>
              </p:cNvSpPr>
              <p:nvPr/>
            </p:nvSpPr>
            <p:spPr bwMode="auto">
              <a:xfrm>
                <a:off x="445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2" name="Line 716"/>
              <p:cNvSpPr>
                <a:spLocks noChangeShapeType="1"/>
              </p:cNvSpPr>
              <p:nvPr/>
            </p:nvSpPr>
            <p:spPr bwMode="auto">
              <a:xfrm>
                <a:off x="559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3" name="Rectangle 717"/>
              <p:cNvSpPr>
                <a:spLocks noChangeArrowheads="1"/>
              </p:cNvSpPr>
              <p:nvPr/>
            </p:nvSpPr>
            <p:spPr bwMode="auto">
              <a:xfrm>
                <a:off x="559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4" name="Line 718"/>
              <p:cNvSpPr>
                <a:spLocks noChangeShapeType="1"/>
              </p:cNvSpPr>
              <p:nvPr/>
            </p:nvSpPr>
            <p:spPr bwMode="auto">
              <a:xfrm>
                <a:off x="674" y="230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5" name="Rectangle 719"/>
              <p:cNvSpPr>
                <a:spLocks noChangeArrowheads="1"/>
              </p:cNvSpPr>
              <p:nvPr/>
            </p:nvSpPr>
            <p:spPr bwMode="auto">
              <a:xfrm>
                <a:off x="674" y="230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6" name="Line 720"/>
              <p:cNvSpPr>
                <a:spLocks noChangeShapeType="1"/>
              </p:cNvSpPr>
              <p:nvPr/>
            </p:nvSpPr>
            <p:spPr bwMode="auto">
              <a:xfrm>
                <a:off x="788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7" name="Rectangle 721"/>
              <p:cNvSpPr>
                <a:spLocks noChangeArrowheads="1"/>
              </p:cNvSpPr>
              <p:nvPr/>
            </p:nvSpPr>
            <p:spPr bwMode="auto">
              <a:xfrm>
                <a:off x="788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8" name="Line 722"/>
              <p:cNvSpPr>
                <a:spLocks noChangeShapeType="1"/>
              </p:cNvSpPr>
              <p:nvPr/>
            </p:nvSpPr>
            <p:spPr bwMode="auto">
              <a:xfrm>
                <a:off x="902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49" name="Rectangle 723"/>
              <p:cNvSpPr>
                <a:spLocks noChangeArrowheads="1"/>
              </p:cNvSpPr>
              <p:nvPr/>
            </p:nvSpPr>
            <p:spPr bwMode="auto">
              <a:xfrm>
                <a:off x="902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0" name="Line 724"/>
              <p:cNvSpPr>
                <a:spLocks noChangeShapeType="1"/>
              </p:cNvSpPr>
              <p:nvPr/>
            </p:nvSpPr>
            <p:spPr bwMode="auto">
              <a:xfrm>
                <a:off x="1017" y="230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1" name="Rectangle 725"/>
              <p:cNvSpPr>
                <a:spLocks noChangeArrowheads="1"/>
              </p:cNvSpPr>
              <p:nvPr/>
            </p:nvSpPr>
            <p:spPr bwMode="auto">
              <a:xfrm>
                <a:off x="1017" y="230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2" name="Line 726"/>
              <p:cNvSpPr>
                <a:spLocks noChangeShapeType="1"/>
              </p:cNvSpPr>
              <p:nvPr/>
            </p:nvSpPr>
            <p:spPr bwMode="auto">
              <a:xfrm>
                <a:off x="1131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3" name="Rectangle 727"/>
              <p:cNvSpPr>
                <a:spLocks noChangeArrowheads="1"/>
              </p:cNvSpPr>
              <p:nvPr/>
            </p:nvSpPr>
            <p:spPr bwMode="auto">
              <a:xfrm>
                <a:off x="1131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4" name="Line 728"/>
              <p:cNvSpPr>
                <a:spLocks noChangeShapeType="1"/>
              </p:cNvSpPr>
              <p:nvPr/>
            </p:nvSpPr>
            <p:spPr bwMode="auto">
              <a:xfrm>
                <a:off x="1245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5" name="Rectangle 729"/>
              <p:cNvSpPr>
                <a:spLocks noChangeArrowheads="1"/>
              </p:cNvSpPr>
              <p:nvPr/>
            </p:nvSpPr>
            <p:spPr bwMode="auto">
              <a:xfrm>
                <a:off x="1245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6" name="Line 730"/>
              <p:cNvSpPr>
                <a:spLocks noChangeShapeType="1"/>
              </p:cNvSpPr>
              <p:nvPr/>
            </p:nvSpPr>
            <p:spPr bwMode="auto">
              <a:xfrm>
                <a:off x="1360" y="2300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7" name="Rectangle 731"/>
              <p:cNvSpPr>
                <a:spLocks noChangeArrowheads="1"/>
              </p:cNvSpPr>
              <p:nvPr/>
            </p:nvSpPr>
            <p:spPr bwMode="auto">
              <a:xfrm>
                <a:off x="1360" y="2300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8" name="Line 732"/>
              <p:cNvSpPr>
                <a:spLocks noChangeShapeType="1"/>
              </p:cNvSpPr>
              <p:nvPr/>
            </p:nvSpPr>
            <p:spPr bwMode="auto">
              <a:xfrm>
                <a:off x="1474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59" name="Rectangle 733"/>
              <p:cNvSpPr>
                <a:spLocks noChangeArrowheads="1"/>
              </p:cNvSpPr>
              <p:nvPr/>
            </p:nvSpPr>
            <p:spPr bwMode="auto">
              <a:xfrm>
                <a:off x="1474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0" name="Line 734"/>
              <p:cNvSpPr>
                <a:spLocks noChangeShapeType="1"/>
              </p:cNvSpPr>
              <p:nvPr/>
            </p:nvSpPr>
            <p:spPr bwMode="auto">
              <a:xfrm>
                <a:off x="1588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1" name="Rectangle 735"/>
              <p:cNvSpPr>
                <a:spLocks noChangeArrowheads="1"/>
              </p:cNvSpPr>
              <p:nvPr/>
            </p:nvSpPr>
            <p:spPr bwMode="auto">
              <a:xfrm>
                <a:off x="1588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2" name="Line 736"/>
              <p:cNvSpPr>
                <a:spLocks noChangeShapeType="1"/>
              </p:cNvSpPr>
              <p:nvPr/>
            </p:nvSpPr>
            <p:spPr bwMode="auto">
              <a:xfrm>
                <a:off x="1703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3" name="Rectangle 737"/>
              <p:cNvSpPr>
                <a:spLocks noChangeArrowheads="1"/>
              </p:cNvSpPr>
              <p:nvPr/>
            </p:nvSpPr>
            <p:spPr bwMode="auto">
              <a:xfrm>
                <a:off x="1703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4" name="Line 738"/>
              <p:cNvSpPr>
                <a:spLocks noChangeShapeType="1"/>
              </p:cNvSpPr>
              <p:nvPr/>
            </p:nvSpPr>
            <p:spPr bwMode="auto">
              <a:xfrm>
                <a:off x="1817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5" name="Rectangle 739"/>
              <p:cNvSpPr>
                <a:spLocks noChangeArrowheads="1"/>
              </p:cNvSpPr>
              <p:nvPr/>
            </p:nvSpPr>
            <p:spPr bwMode="auto">
              <a:xfrm>
                <a:off x="1817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6" name="Line 740"/>
              <p:cNvSpPr>
                <a:spLocks noChangeShapeType="1"/>
              </p:cNvSpPr>
              <p:nvPr/>
            </p:nvSpPr>
            <p:spPr bwMode="auto">
              <a:xfrm>
                <a:off x="1931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7" name="Rectangle 741"/>
              <p:cNvSpPr>
                <a:spLocks noChangeArrowheads="1"/>
              </p:cNvSpPr>
              <p:nvPr/>
            </p:nvSpPr>
            <p:spPr bwMode="auto">
              <a:xfrm>
                <a:off x="1931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8" name="Line 742"/>
              <p:cNvSpPr>
                <a:spLocks noChangeShapeType="1"/>
              </p:cNvSpPr>
              <p:nvPr/>
            </p:nvSpPr>
            <p:spPr bwMode="auto">
              <a:xfrm>
                <a:off x="2046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69" name="Rectangle 743"/>
              <p:cNvSpPr>
                <a:spLocks noChangeArrowheads="1"/>
              </p:cNvSpPr>
              <p:nvPr/>
            </p:nvSpPr>
            <p:spPr bwMode="auto">
              <a:xfrm>
                <a:off x="2046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0" name="Line 744"/>
              <p:cNvSpPr>
                <a:spLocks noChangeShapeType="1"/>
              </p:cNvSpPr>
              <p:nvPr/>
            </p:nvSpPr>
            <p:spPr bwMode="auto">
              <a:xfrm>
                <a:off x="2160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1" name="Rectangle 745"/>
              <p:cNvSpPr>
                <a:spLocks noChangeArrowheads="1"/>
              </p:cNvSpPr>
              <p:nvPr/>
            </p:nvSpPr>
            <p:spPr bwMode="auto">
              <a:xfrm>
                <a:off x="2160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2" name="Line 746"/>
              <p:cNvSpPr>
                <a:spLocks noChangeShapeType="1"/>
              </p:cNvSpPr>
              <p:nvPr/>
            </p:nvSpPr>
            <p:spPr bwMode="auto">
              <a:xfrm>
                <a:off x="2274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3" name="Rectangle 747"/>
              <p:cNvSpPr>
                <a:spLocks noChangeArrowheads="1"/>
              </p:cNvSpPr>
              <p:nvPr/>
            </p:nvSpPr>
            <p:spPr bwMode="auto">
              <a:xfrm>
                <a:off x="2274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4" name="Line 748"/>
              <p:cNvSpPr>
                <a:spLocks noChangeShapeType="1"/>
              </p:cNvSpPr>
              <p:nvPr/>
            </p:nvSpPr>
            <p:spPr bwMode="auto">
              <a:xfrm>
                <a:off x="2389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5" name="Rectangle 749"/>
              <p:cNvSpPr>
                <a:spLocks noChangeArrowheads="1"/>
              </p:cNvSpPr>
              <p:nvPr/>
            </p:nvSpPr>
            <p:spPr bwMode="auto">
              <a:xfrm>
                <a:off x="2389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6" name="Line 750"/>
              <p:cNvSpPr>
                <a:spLocks noChangeShapeType="1"/>
              </p:cNvSpPr>
              <p:nvPr/>
            </p:nvSpPr>
            <p:spPr bwMode="auto">
              <a:xfrm>
                <a:off x="2503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7" name="Rectangle 751"/>
              <p:cNvSpPr>
                <a:spLocks noChangeArrowheads="1"/>
              </p:cNvSpPr>
              <p:nvPr/>
            </p:nvSpPr>
            <p:spPr bwMode="auto">
              <a:xfrm>
                <a:off x="2503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8" name="Line 752"/>
              <p:cNvSpPr>
                <a:spLocks noChangeShapeType="1"/>
              </p:cNvSpPr>
              <p:nvPr/>
            </p:nvSpPr>
            <p:spPr bwMode="auto">
              <a:xfrm>
                <a:off x="2617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79" name="Rectangle 753"/>
              <p:cNvSpPr>
                <a:spLocks noChangeArrowheads="1"/>
              </p:cNvSpPr>
              <p:nvPr/>
            </p:nvSpPr>
            <p:spPr bwMode="auto">
              <a:xfrm>
                <a:off x="2617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0" name="Line 754"/>
              <p:cNvSpPr>
                <a:spLocks noChangeShapeType="1"/>
              </p:cNvSpPr>
              <p:nvPr/>
            </p:nvSpPr>
            <p:spPr bwMode="auto">
              <a:xfrm>
                <a:off x="2732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1" name="Rectangle 755"/>
              <p:cNvSpPr>
                <a:spLocks noChangeArrowheads="1"/>
              </p:cNvSpPr>
              <p:nvPr/>
            </p:nvSpPr>
            <p:spPr bwMode="auto">
              <a:xfrm>
                <a:off x="2732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2" name="Rectangle 756"/>
              <p:cNvSpPr>
                <a:spLocks noChangeArrowheads="1"/>
              </p:cNvSpPr>
              <p:nvPr/>
            </p:nvSpPr>
            <p:spPr bwMode="auto">
              <a:xfrm>
                <a:off x="2841" y="2192"/>
                <a:ext cx="5" cy="10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3" name="Line 757"/>
              <p:cNvSpPr>
                <a:spLocks noChangeShapeType="1"/>
              </p:cNvSpPr>
              <p:nvPr/>
            </p:nvSpPr>
            <p:spPr bwMode="auto">
              <a:xfrm>
                <a:off x="2846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4" name="Rectangle 758"/>
              <p:cNvSpPr>
                <a:spLocks noChangeArrowheads="1"/>
              </p:cNvSpPr>
              <p:nvPr/>
            </p:nvSpPr>
            <p:spPr bwMode="auto">
              <a:xfrm>
                <a:off x="2846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5" name="Line 759"/>
              <p:cNvSpPr>
                <a:spLocks noChangeShapeType="1"/>
              </p:cNvSpPr>
              <p:nvPr/>
            </p:nvSpPr>
            <p:spPr bwMode="auto">
              <a:xfrm>
                <a:off x="2960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6" name="Rectangle 760"/>
              <p:cNvSpPr>
                <a:spLocks noChangeArrowheads="1"/>
              </p:cNvSpPr>
              <p:nvPr/>
            </p:nvSpPr>
            <p:spPr bwMode="auto">
              <a:xfrm>
                <a:off x="2960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7" name="Rectangle 761"/>
              <p:cNvSpPr>
                <a:spLocks noChangeArrowheads="1"/>
              </p:cNvSpPr>
              <p:nvPr/>
            </p:nvSpPr>
            <p:spPr bwMode="auto">
              <a:xfrm>
                <a:off x="3069" y="2143"/>
                <a:ext cx="6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8" name="Line 762"/>
              <p:cNvSpPr>
                <a:spLocks noChangeShapeType="1"/>
              </p:cNvSpPr>
              <p:nvPr/>
            </p:nvSpPr>
            <p:spPr bwMode="auto">
              <a:xfrm>
                <a:off x="3075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89" name="Rectangle 763"/>
              <p:cNvSpPr>
                <a:spLocks noChangeArrowheads="1"/>
              </p:cNvSpPr>
              <p:nvPr/>
            </p:nvSpPr>
            <p:spPr bwMode="auto">
              <a:xfrm>
                <a:off x="3075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0" name="Rectangle 764"/>
              <p:cNvSpPr>
                <a:spLocks noChangeArrowheads="1"/>
              </p:cNvSpPr>
              <p:nvPr/>
            </p:nvSpPr>
            <p:spPr bwMode="auto">
              <a:xfrm>
                <a:off x="3184" y="2143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1" name="Line 765"/>
              <p:cNvSpPr>
                <a:spLocks noChangeShapeType="1"/>
              </p:cNvSpPr>
              <p:nvPr/>
            </p:nvSpPr>
            <p:spPr bwMode="auto">
              <a:xfrm>
                <a:off x="3189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2" name="Rectangle 766"/>
              <p:cNvSpPr>
                <a:spLocks noChangeArrowheads="1"/>
              </p:cNvSpPr>
              <p:nvPr/>
            </p:nvSpPr>
            <p:spPr bwMode="auto">
              <a:xfrm>
                <a:off x="3189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3" name="Rectangle 767"/>
              <p:cNvSpPr>
                <a:spLocks noChangeArrowheads="1"/>
              </p:cNvSpPr>
              <p:nvPr/>
            </p:nvSpPr>
            <p:spPr bwMode="auto">
              <a:xfrm>
                <a:off x="3298" y="2143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4" name="Line 768"/>
              <p:cNvSpPr>
                <a:spLocks noChangeShapeType="1"/>
              </p:cNvSpPr>
              <p:nvPr/>
            </p:nvSpPr>
            <p:spPr bwMode="auto">
              <a:xfrm>
                <a:off x="3412" y="2148"/>
                <a:ext cx="0" cy="4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5" name="Rectangle 769"/>
              <p:cNvSpPr>
                <a:spLocks noChangeArrowheads="1"/>
              </p:cNvSpPr>
              <p:nvPr/>
            </p:nvSpPr>
            <p:spPr bwMode="auto">
              <a:xfrm>
                <a:off x="3412" y="2148"/>
                <a:ext cx="6" cy="44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6" name="Line 770"/>
              <p:cNvSpPr>
                <a:spLocks noChangeShapeType="1"/>
              </p:cNvSpPr>
              <p:nvPr/>
            </p:nvSpPr>
            <p:spPr bwMode="auto">
              <a:xfrm>
                <a:off x="3303" y="2300"/>
                <a:ext cx="22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7" name="Rectangle 771"/>
              <p:cNvSpPr>
                <a:spLocks noChangeArrowheads="1"/>
              </p:cNvSpPr>
              <p:nvPr/>
            </p:nvSpPr>
            <p:spPr bwMode="auto">
              <a:xfrm>
                <a:off x="3303" y="2300"/>
                <a:ext cx="224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8" name="Line 772"/>
              <p:cNvSpPr>
                <a:spLocks noChangeShapeType="1"/>
              </p:cNvSpPr>
              <p:nvPr/>
            </p:nvSpPr>
            <p:spPr bwMode="auto">
              <a:xfrm>
                <a:off x="3527" y="2143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099" name="Rectangle 773"/>
              <p:cNvSpPr>
                <a:spLocks noChangeArrowheads="1"/>
              </p:cNvSpPr>
              <p:nvPr/>
            </p:nvSpPr>
            <p:spPr bwMode="auto">
              <a:xfrm>
                <a:off x="3527" y="2143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0" name="Line 774"/>
              <p:cNvSpPr>
                <a:spLocks noChangeShapeType="1"/>
              </p:cNvSpPr>
              <p:nvPr/>
            </p:nvSpPr>
            <p:spPr bwMode="auto">
              <a:xfrm>
                <a:off x="3532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1" name="Rectangle 775"/>
              <p:cNvSpPr>
                <a:spLocks noChangeArrowheads="1"/>
              </p:cNvSpPr>
              <p:nvPr/>
            </p:nvSpPr>
            <p:spPr bwMode="auto">
              <a:xfrm>
                <a:off x="3532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2" name="Rectangle 776"/>
              <p:cNvSpPr>
                <a:spLocks noChangeArrowheads="1"/>
              </p:cNvSpPr>
              <p:nvPr/>
            </p:nvSpPr>
            <p:spPr bwMode="auto">
              <a:xfrm>
                <a:off x="3641" y="950"/>
                <a:ext cx="5" cy="1242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3" name="Line 777"/>
              <p:cNvSpPr>
                <a:spLocks noChangeShapeType="1"/>
              </p:cNvSpPr>
              <p:nvPr/>
            </p:nvSpPr>
            <p:spPr bwMode="auto">
              <a:xfrm>
                <a:off x="3646" y="2300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4" name="Rectangle 778"/>
              <p:cNvSpPr>
                <a:spLocks noChangeArrowheads="1"/>
              </p:cNvSpPr>
              <p:nvPr/>
            </p:nvSpPr>
            <p:spPr bwMode="auto">
              <a:xfrm>
                <a:off x="3646" y="2300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5" name="Line 779"/>
              <p:cNvSpPr>
                <a:spLocks noChangeShapeType="1"/>
              </p:cNvSpPr>
              <p:nvPr/>
            </p:nvSpPr>
            <p:spPr bwMode="auto">
              <a:xfrm>
                <a:off x="3755" y="2186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6" name="Rectangle 780"/>
              <p:cNvSpPr>
                <a:spLocks noChangeArrowheads="1"/>
              </p:cNvSpPr>
              <p:nvPr/>
            </p:nvSpPr>
            <p:spPr bwMode="auto">
              <a:xfrm>
                <a:off x="3755" y="2186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7" name="Line 781"/>
              <p:cNvSpPr>
                <a:spLocks noChangeShapeType="1"/>
              </p:cNvSpPr>
              <p:nvPr/>
            </p:nvSpPr>
            <p:spPr bwMode="auto">
              <a:xfrm>
                <a:off x="3761" y="2300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8" name="Rectangle 782"/>
              <p:cNvSpPr>
                <a:spLocks noChangeArrowheads="1"/>
              </p:cNvSpPr>
              <p:nvPr/>
            </p:nvSpPr>
            <p:spPr bwMode="auto">
              <a:xfrm>
                <a:off x="3761" y="2300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09" name="Rectangle 783"/>
              <p:cNvSpPr>
                <a:spLocks noChangeArrowheads="1"/>
              </p:cNvSpPr>
              <p:nvPr/>
            </p:nvSpPr>
            <p:spPr bwMode="auto">
              <a:xfrm>
                <a:off x="3755" y="2306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0" name="Line 784"/>
              <p:cNvSpPr>
                <a:spLocks noChangeShapeType="1"/>
              </p:cNvSpPr>
              <p:nvPr/>
            </p:nvSpPr>
            <p:spPr bwMode="auto">
              <a:xfrm>
                <a:off x="31" y="2458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50"/>
              </a:p>
            </p:txBody>
          </p:sp>
          <p:sp>
            <p:nvSpPr>
              <p:cNvPr id="67111" name="Rectangle 785"/>
              <p:cNvSpPr>
                <a:spLocks noChangeArrowheads="1"/>
              </p:cNvSpPr>
              <p:nvPr/>
            </p:nvSpPr>
            <p:spPr bwMode="auto">
              <a:xfrm>
                <a:off x="31" y="2458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2" name="Line 786"/>
              <p:cNvSpPr>
                <a:spLocks noChangeShapeType="1"/>
              </p:cNvSpPr>
              <p:nvPr/>
            </p:nvSpPr>
            <p:spPr bwMode="auto">
              <a:xfrm>
                <a:off x="445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3" name="Rectangle 787"/>
              <p:cNvSpPr>
                <a:spLocks noChangeArrowheads="1"/>
              </p:cNvSpPr>
              <p:nvPr/>
            </p:nvSpPr>
            <p:spPr bwMode="auto">
              <a:xfrm>
                <a:off x="445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4" name="Line 788"/>
              <p:cNvSpPr>
                <a:spLocks noChangeShapeType="1"/>
              </p:cNvSpPr>
              <p:nvPr/>
            </p:nvSpPr>
            <p:spPr bwMode="auto">
              <a:xfrm>
                <a:off x="559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5" name="Rectangle 789"/>
              <p:cNvSpPr>
                <a:spLocks noChangeArrowheads="1"/>
              </p:cNvSpPr>
              <p:nvPr/>
            </p:nvSpPr>
            <p:spPr bwMode="auto">
              <a:xfrm>
                <a:off x="559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6" name="Line 790"/>
              <p:cNvSpPr>
                <a:spLocks noChangeShapeType="1"/>
              </p:cNvSpPr>
              <p:nvPr/>
            </p:nvSpPr>
            <p:spPr bwMode="auto">
              <a:xfrm>
                <a:off x="674" y="2458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7" name="Rectangle 791"/>
              <p:cNvSpPr>
                <a:spLocks noChangeArrowheads="1"/>
              </p:cNvSpPr>
              <p:nvPr/>
            </p:nvSpPr>
            <p:spPr bwMode="auto">
              <a:xfrm>
                <a:off x="674" y="2458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8" name="Line 792"/>
              <p:cNvSpPr>
                <a:spLocks noChangeShapeType="1"/>
              </p:cNvSpPr>
              <p:nvPr/>
            </p:nvSpPr>
            <p:spPr bwMode="auto">
              <a:xfrm>
                <a:off x="788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19" name="Rectangle 793"/>
              <p:cNvSpPr>
                <a:spLocks noChangeArrowheads="1"/>
              </p:cNvSpPr>
              <p:nvPr/>
            </p:nvSpPr>
            <p:spPr bwMode="auto">
              <a:xfrm>
                <a:off x="788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0" name="Line 794"/>
              <p:cNvSpPr>
                <a:spLocks noChangeShapeType="1"/>
              </p:cNvSpPr>
              <p:nvPr/>
            </p:nvSpPr>
            <p:spPr bwMode="auto">
              <a:xfrm>
                <a:off x="902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1" name="Rectangle 795"/>
              <p:cNvSpPr>
                <a:spLocks noChangeArrowheads="1"/>
              </p:cNvSpPr>
              <p:nvPr/>
            </p:nvSpPr>
            <p:spPr bwMode="auto">
              <a:xfrm>
                <a:off x="902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2" name="Line 796"/>
              <p:cNvSpPr>
                <a:spLocks noChangeShapeType="1"/>
              </p:cNvSpPr>
              <p:nvPr/>
            </p:nvSpPr>
            <p:spPr bwMode="auto">
              <a:xfrm>
                <a:off x="1017" y="2458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3" name="Rectangle 797"/>
              <p:cNvSpPr>
                <a:spLocks noChangeArrowheads="1"/>
              </p:cNvSpPr>
              <p:nvPr/>
            </p:nvSpPr>
            <p:spPr bwMode="auto">
              <a:xfrm>
                <a:off x="1017" y="2458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4" name="Line 798"/>
              <p:cNvSpPr>
                <a:spLocks noChangeShapeType="1"/>
              </p:cNvSpPr>
              <p:nvPr/>
            </p:nvSpPr>
            <p:spPr bwMode="auto">
              <a:xfrm>
                <a:off x="1131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5" name="Rectangle 799"/>
              <p:cNvSpPr>
                <a:spLocks noChangeArrowheads="1"/>
              </p:cNvSpPr>
              <p:nvPr/>
            </p:nvSpPr>
            <p:spPr bwMode="auto">
              <a:xfrm>
                <a:off x="1131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6" name="Line 800"/>
              <p:cNvSpPr>
                <a:spLocks noChangeShapeType="1"/>
              </p:cNvSpPr>
              <p:nvPr/>
            </p:nvSpPr>
            <p:spPr bwMode="auto">
              <a:xfrm>
                <a:off x="1245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7" name="Rectangle 801"/>
              <p:cNvSpPr>
                <a:spLocks noChangeArrowheads="1"/>
              </p:cNvSpPr>
              <p:nvPr/>
            </p:nvSpPr>
            <p:spPr bwMode="auto">
              <a:xfrm>
                <a:off x="1245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8" name="Line 802"/>
              <p:cNvSpPr>
                <a:spLocks noChangeShapeType="1"/>
              </p:cNvSpPr>
              <p:nvPr/>
            </p:nvSpPr>
            <p:spPr bwMode="auto">
              <a:xfrm>
                <a:off x="1360" y="2458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29" name="Rectangle 803"/>
              <p:cNvSpPr>
                <a:spLocks noChangeArrowheads="1"/>
              </p:cNvSpPr>
              <p:nvPr/>
            </p:nvSpPr>
            <p:spPr bwMode="auto">
              <a:xfrm>
                <a:off x="1360" y="2458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0" name="Line 804"/>
              <p:cNvSpPr>
                <a:spLocks noChangeShapeType="1"/>
              </p:cNvSpPr>
              <p:nvPr/>
            </p:nvSpPr>
            <p:spPr bwMode="auto">
              <a:xfrm>
                <a:off x="1474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1" name="Rectangle 805"/>
              <p:cNvSpPr>
                <a:spLocks noChangeArrowheads="1"/>
              </p:cNvSpPr>
              <p:nvPr/>
            </p:nvSpPr>
            <p:spPr bwMode="auto">
              <a:xfrm>
                <a:off x="1474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2" name="Line 806"/>
              <p:cNvSpPr>
                <a:spLocks noChangeShapeType="1"/>
              </p:cNvSpPr>
              <p:nvPr/>
            </p:nvSpPr>
            <p:spPr bwMode="auto">
              <a:xfrm>
                <a:off x="1588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133" name="Rectangle 807"/>
              <p:cNvSpPr>
                <a:spLocks noChangeArrowheads="1"/>
              </p:cNvSpPr>
              <p:nvPr/>
            </p:nvSpPr>
            <p:spPr bwMode="auto">
              <a:xfrm>
                <a:off x="1588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009"/>
            <p:cNvGrpSpPr>
              <a:grpSpLocks/>
            </p:cNvGrpSpPr>
            <p:nvPr/>
          </p:nvGrpSpPr>
          <p:grpSpPr bwMode="auto">
            <a:xfrm>
              <a:off x="31" y="754"/>
              <a:ext cx="4655" cy="2173"/>
              <a:chOff x="31" y="754"/>
              <a:chExt cx="4655" cy="2173"/>
            </a:xfrm>
          </p:grpSpPr>
          <p:sp>
            <p:nvSpPr>
              <p:cNvPr id="66734" name="Line 809"/>
              <p:cNvSpPr>
                <a:spLocks noChangeShapeType="1"/>
              </p:cNvSpPr>
              <p:nvPr/>
            </p:nvSpPr>
            <p:spPr bwMode="auto">
              <a:xfrm>
                <a:off x="1703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35" name="Rectangle 810"/>
              <p:cNvSpPr>
                <a:spLocks noChangeArrowheads="1"/>
              </p:cNvSpPr>
              <p:nvPr/>
            </p:nvSpPr>
            <p:spPr bwMode="auto">
              <a:xfrm>
                <a:off x="1703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36" name="Line 811"/>
              <p:cNvSpPr>
                <a:spLocks noChangeShapeType="1"/>
              </p:cNvSpPr>
              <p:nvPr/>
            </p:nvSpPr>
            <p:spPr bwMode="auto">
              <a:xfrm>
                <a:off x="1817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37" name="Rectangle 812"/>
              <p:cNvSpPr>
                <a:spLocks noChangeArrowheads="1"/>
              </p:cNvSpPr>
              <p:nvPr/>
            </p:nvSpPr>
            <p:spPr bwMode="auto">
              <a:xfrm>
                <a:off x="1817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38" name="Line 813"/>
              <p:cNvSpPr>
                <a:spLocks noChangeShapeType="1"/>
              </p:cNvSpPr>
              <p:nvPr/>
            </p:nvSpPr>
            <p:spPr bwMode="auto">
              <a:xfrm>
                <a:off x="1931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39" name="Rectangle 814"/>
              <p:cNvSpPr>
                <a:spLocks noChangeArrowheads="1"/>
              </p:cNvSpPr>
              <p:nvPr/>
            </p:nvSpPr>
            <p:spPr bwMode="auto">
              <a:xfrm>
                <a:off x="1931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0" name="Line 815"/>
              <p:cNvSpPr>
                <a:spLocks noChangeShapeType="1"/>
              </p:cNvSpPr>
              <p:nvPr/>
            </p:nvSpPr>
            <p:spPr bwMode="auto">
              <a:xfrm>
                <a:off x="2046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1" name="Rectangle 816"/>
              <p:cNvSpPr>
                <a:spLocks noChangeArrowheads="1"/>
              </p:cNvSpPr>
              <p:nvPr/>
            </p:nvSpPr>
            <p:spPr bwMode="auto">
              <a:xfrm>
                <a:off x="2046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2" name="Line 817"/>
              <p:cNvSpPr>
                <a:spLocks noChangeShapeType="1"/>
              </p:cNvSpPr>
              <p:nvPr/>
            </p:nvSpPr>
            <p:spPr bwMode="auto">
              <a:xfrm>
                <a:off x="2160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3" name="Rectangle 818"/>
              <p:cNvSpPr>
                <a:spLocks noChangeArrowheads="1"/>
              </p:cNvSpPr>
              <p:nvPr/>
            </p:nvSpPr>
            <p:spPr bwMode="auto">
              <a:xfrm>
                <a:off x="2160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4" name="Line 819"/>
              <p:cNvSpPr>
                <a:spLocks noChangeShapeType="1"/>
              </p:cNvSpPr>
              <p:nvPr/>
            </p:nvSpPr>
            <p:spPr bwMode="auto">
              <a:xfrm>
                <a:off x="2274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5" name="Rectangle 820"/>
              <p:cNvSpPr>
                <a:spLocks noChangeArrowheads="1"/>
              </p:cNvSpPr>
              <p:nvPr/>
            </p:nvSpPr>
            <p:spPr bwMode="auto">
              <a:xfrm>
                <a:off x="2274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6" name="Line 821"/>
              <p:cNvSpPr>
                <a:spLocks noChangeShapeType="1"/>
              </p:cNvSpPr>
              <p:nvPr/>
            </p:nvSpPr>
            <p:spPr bwMode="auto">
              <a:xfrm>
                <a:off x="2389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7" name="Rectangle 822"/>
              <p:cNvSpPr>
                <a:spLocks noChangeArrowheads="1"/>
              </p:cNvSpPr>
              <p:nvPr/>
            </p:nvSpPr>
            <p:spPr bwMode="auto">
              <a:xfrm>
                <a:off x="2389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8" name="Line 823"/>
              <p:cNvSpPr>
                <a:spLocks noChangeShapeType="1"/>
              </p:cNvSpPr>
              <p:nvPr/>
            </p:nvSpPr>
            <p:spPr bwMode="auto">
              <a:xfrm>
                <a:off x="2503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49" name="Rectangle 824"/>
              <p:cNvSpPr>
                <a:spLocks noChangeArrowheads="1"/>
              </p:cNvSpPr>
              <p:nvPr/>
            </p:nvSpPr>
            <p:spPr bwMode="auto">
              <a:xfrm>
                <a:off x="2503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0" name="Line 825"/>
              <p:cNvSpPr>
                <a:spLocks noChangeShapeType="1"/>
              </p:cNvSpPr>
              <p:nvPr/>
            </p:nvSpPr>
            <p:spPr bwMode="auto">
              <a:xfrm>
                <a:off x="2617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1" name="Rectangle 826"/>
              <p:cNvSpPr>
                <a:spLocks noChangeArrowheads="1"/>
              </p:cNvSpPr>
              <p:nvPr/>
            </p:nvSpPr>
            <p:spPr bwMode="auto">
              <a:xfrm>
                <a:off x="2617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2" name="Line 827"/>
              <p:cNvSpPr>
                <a:spLocks noChangeShapeType="1"/>
              </p:cNvSpPr>
              <p:nvPr/>
            </p:nvSpPr>
            <p:spPr bwMode="auto">
              <a:xfrm>
                <a:off x="2732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3" name="Rectangle 828"/>
              <p:cNvSpPr>
                <a:spLocks noChangeArrowheads="1"/>
              </p:cNvSpPr>
              <p:nvPr/>
            </p:nvSpPr>
            <p:spPr bwMode="auto">
              <a:xfrm>
                <a:off x="2732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4" name="Line 829"/>
              <p:cNvSpPr>
                <a:spLocks noChangeShapeType="1"/>
              </p:cNvSpPr>
              <p:nvPr/>
            </p:nvSpPr>
            <p:spPr bwMode="auto">
              <a:xfrm>
                <a:off x="2846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5" name="Rectangle 830"/>
              <p:cNvSpPr>
                <a:spLocks noChangeArrowheads="1"/>
              </p:cNvSpPr>
              <p:nvPr/>
            </p:nvSpPr>
            <p:spPr bwMode="auto">
              <a:xfrm>
                <a:off x="2846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6" name="Line 831"/>
              <p:cNvSpPr>
                <a:spLocks noChangeShapeType="1"/>
              </p:cNvSpPr>
              <p:nvPr/>
            </p:nvSpPr>
            <p:spPr bwMode="auto">
              <a:xfrm>
                <a:off x="2960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7" name="Rectangle 832"/>
              <p:cNvSpPr>
                <a:spLocks noChangeArrowheads="1"/>
              </p:cNvSpPr>
              <p:nvPr/>
            </p:nvSpPr>
            <p:spPr bwMode="auto">
              <a:xfrm>
                <a:off x="2960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8" name="Line 833"/>
              <p:cNvSpPr>
                <a:spLocks noChangeShapeType="1"/>
              </p:cNvSpPr>
              <p:nvPr/>
            </p:nvSpPr>
            <p:spPr bwMode="auto">
              <a:xfrm>
                <a:off x="3075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59" name="Rectangle 834"/>
              <p:cNvSpPr>
                <a:spLocks noChangeArrowheads="1"/>
              </p:cNvSpPr>
              <p:nvPr/>
            </p:nvSpPr>
            <p:spPr bwMode="auto">
              <a:xfrm>
                <a:off x="3075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0" name="Line 835"/>
              <p:cNvSpPr>
                <a:spLocks noChangeShapeType="1"/>
              </p:cNvSpPr>
              <p:nvPr/>
            </p:nvSpPr>
            <p:spPr bwMode="auto">
              <a:xfrm>
                <a:off x="3189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1" name="Rectangle 836"/>
              <p:cNvSpPr>
                <a:spLocks noChangeArrowheads="1"/>
              </p:cNvSpPr>
              <p:nvPr/>
            </p:nvSpPr>
            <p:spPr bwMode="auto">
              <a:xfrm>
                <a:off x="3189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2" name="Rectangle 837"/>
              <p:cNvSpPr>
                <a:spLocks noChangeArrowheads="1"/>
              </p:cNvSpPr>
              <p:nvPr/>
            </p:nvSpPr>
            <p:spPr bwMode="auto">
              <a:xfrm>
                <a:off x="3298" y="2300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3" name="Line 838"/>
              <p:cNvSpPr>
                <a:spLocks noChangeShapeType="1"/>
              </p:cNvSpPr>
              <p:nvPr/>
            </p:nvSpPr>
            <p:spPr bwMode="auto">
              <a:xfrm>
                <a:off x="3412" y="2306"/>
                <a:ext cx="0" cy="4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4" name="Rectangle 839"/>
              <p:cNvSpPr>
                <a:spLocks noChangeArrowheads="1"/>
              </p:cNvSpPr>
              <p:nvPr/>
            </p:nvSpPr>
            <p:spPr bwMode="auto">
              <a:xfrm>
                <a:off x="3412" y="2306"/>
                <a:ext cx="6" cy="43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5" name="Line 840"/>
              <p:cNvSpPr>
                <a:spLocks noChangeShapeType="1"/>
              </p:cNvSpPr>
              <p:nvPr/>
            </p:nvSpPr>
            <p:spPr bwMode="auto">
              <a:xfrm>
                <a:off x="3303" y="2458"/>
                <a:ext cx="22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6" name="Rectangle 841"/>
              <p:cNvSpPr>
                <a:spLocks noChangeArrowheads="1"/>
              </p:cNvSpPr>
              <p:nvPr/>
            </p:nvSpPr>
            <p:spPr bwMode="auto">
              <a:xfrm>
                <a:off x="3303" y="2458"/>
                <a:ext cx="224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7" name="Line 842"/>
              <p:cNvSpPr>
                <a:spLocks noChangeShapeType="1"/>
              </p:cNvSpPr>
              <p:nvPr/>
            </p:nvSpPr>
            <p:spPr bwMode="auto">
              <a:xfrm>
                <a:off x="3527" y="2300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8" name="Rectangle 843"/>
              <p:cNvSpPr>
                <a:spLocks noChangeArrowheads="1"/>
              </p:cNvSpPr>
              <p:nvPr/>
            </p:nvSpPr>
            <p:spPr bwMode="auto">
              <a:xfrm>
                <a:off x="3527" y="2300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69" name="Line 844"/>
              <p:cNvSpPr>
                <a:spLocks noChangeShapeType="1"/>
              </p:cNvSpPr>
              <p:nvPr/>
            </p:nvSpPr>
            <p:spPr bwMode="auto">
              <a:xfrm>
                <a:off x="3532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0" name="Rectangle 845"/>
              <p:cNvSpPr>
                <a:spLocks noChangeArrowheads="1"/>
              </p:cNvSpPr>
              <p:nvPr/>
            </p:nvSpPr>
            <p:spPr bwMode="auto">
              <a:xfrm>
                <a:off x="3532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1" name="Rectangle 846"/>
              <p:cNvSpPr>
                <a:spLocks noChangeArrowheads="1"/>
              </p:cNvSpPr>
              <p:nvPr/>
            </p:nvSpPr>
            <p:spPr bwMode="auto">
              <a:xfrm>
                <a:off x="3641" y="2300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2" name="Line 847"/>
              <p:cNvSpPr>
                <a:spLocks noChangeShapeType="1"/>
              </p:cNvSpPr>
              <p:nvPr/>
            </p:nvSpPr>
            <p:spPr bwMode="auto">
              <a:xfrm>
                <a:off x="3646" y="2458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3" name="Rectangle 848"/>
              <p:cNvSpPr>
                <a:spLocks noChangeArrowheads="1"/>
              </p:cNvSpPr>
              <p:nvPr/>
            </p:nvSpPr>
            <p:spPr bwMode="auto">
              <a:xfrm>
                <a:off x="3646" y="2458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4" name="Line 849"/>
              <p:cNvSpPr>
                <a:spLocks noChangeShapeType="1"/>
              </p:cNvSpPr>
              <p:nvPr/>
            </p:nvSpPr>
            <p:spPr bwMode="auto">
              <a:xfrm>
                <a:off x="3755" y="2344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5" name="Rectangle 850"/>
              <p:cNvSpPr>
                <a:spLocks noChangeArrowheads="1"/>
              </p:cNvSpPr>
              <p:nvPr/>
            </p:nvSpPr>
            <p:spPr bwMode="auto">
              <a:xfrm>
                <a:off x="3755" y="2344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6" name="Line 851"/>
              <p:cNvSpPr>
                <a:spLocks noChangeShapeType="1"/>
              </p:cNvSpPr>
              <p:nvPr/>
            </p:nvSpPr>
            <p:spPr bwMode="auto">
              <a:xfrm>
                <a:off x="3761" y="2458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7" name="Rectangle 852"/>
              <p:cNvSpPr>
                <a:spLocks noChangeArrowheads="1"/>
              </p:cNvSpPr>
              <p:nvPr/>
            </p:nvSpPr>
            <p:spPr bwMode="auto">
              <a:xfrm>
                <a:off x="3761" y="2458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8" name="Line 853"/>
              <p:cNvSpPr>
                <a:spLocks noChangeShapeType="1"/>
              </p:cNvSpPr>
              <p:nvPr/>
            </p:nvSpPr>
            <p:spPr bwMode="auto">
              <a:xfrm>
                <a:off x="554" y="754"/>
                <a:ext cx="0" cy="175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79" name="Rectangle 854"/>
              <p:cNvSpPr>
                <a:spLocks noChangeArrowheads="1"/>
              </p:cNvSpPr>
              <p:nvPr/>
            </p:nvSpPr>
            <p:spPr bwMode="auto">
              <a:xfrm>
                <a:off x="554" y="754"/>
                <a:ext cx="5" cy="175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0" name="Line 855"/>
              <p:cNvSpPr>
                <a:spLocks noChangeShapeType="1"/>
              </p:cNvSpPr>
              <p:nvPr/>
            </p:nvSpPr>
            <p:spPr bwMode="auto">
              <a:xfrm>
                <a:off x="2269" y="2143"/>
                <a:ext cx="0" cy="3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1" name="Rectangle 856"/>
              <p:cNvSpPr>
                <a:spLocks noChangeArrowheads="1"/>
              </p:cNvSpPr>
              <p:nvPr/>
            </p:nvSpPr>
            <p:spPr bwMode="auto">
              <a:xfrm>
                <a:off x="2269" y="2143"/>
                <a:ext cx="5" cy="3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2" name="Line 857"/>
              <p:cNvSpPr>
                <a:spLocks noChangeShapeType="1"/>
              </p:cNvSpPr>
              <p:nvPr/>
            </p:nvSpPr>
            <p:spPr bwMode="auto">
              <a:xfrm>
                <a:off x="2841" y="2300"/>
                <a:ext cx="0" cy="20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3" name="Rectangle 858"/>
              <p:cNvSpPr>
                <a:spLocks noChangeArrowheads="1"/>
              </p:cNvSpPr>
              <p:nvPr/>
            </p:nvSpPr>
            <p:spPr bwMode="auto">
              <a:xfrm>
                <a:off x="2841" y="2300"/>
                <a:ext cx="5" cy="20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4" name="Rectangle 859"/>
              <p:cNvSpPr>
                <a:spLocks noChangeArrowheads="1"/>
              </p:cNvSpPr>
              <p:nvPr/>
            </p:nvSpPr>
            <p:spPr bwMode="auto">
              <a:xfrm>
                <a:off x="2955" y="2143"/>
                <a:ext cx="5" cy="35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5" name="Line 860"/>
              <p:cNvSpPr>
                <a:spLocks noChangeShapeType="1"/>
              </p:cNvSpPr>
              <p:nvPr/>
            </p:nvSpPr>
            <p:spPr bwMode="auto">
              <a:xfrm>
                <a:off x="3527" y="2458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6" name="Rectangle 861"/>
              <p:cNvSpPr>
                <a:spLocks noChangeArrowheads="1"/>
              </p:cNvSpPr>
              <p:nvPr/>
            </p:nvSpPr>
            <p:spPr bwMode="auto">
              <a:xfrm>
                <a:off x="3527" y="2458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7" name="Rectangle 862"/>
              <p:cNvSpPr>
                <a:spLocks noChangeArrowheads="1"/>
              </p:cNvSpPr>
              <p:nvPr/>
            </p:nvSpPr>
            <p:spPr bwMode="auto">
              <a:xfrm>
                <a:off x="3755" y="2464"/>
                <a:ext cx="6" cy="38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8" name="Line 863"/>
              <p:cNvSpPr>
                <a:spLocks noChangeShapeType="1"/>
              </p:cNvSpPr>
              <p:nvPr/>
            </p:nvSpPr>
            <p:spPr bwMode="auto">
              <a:xfrm>
                <a:off x="31" y="2616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89" name="Rectangle 864"/>
              <p:cNvSpPr>
                <a:spLocks noChangeArrowheads="1"/>
              </p:cNvSpPr>
              <p:nvPr/>
            </p:nvSpPr>
            <p:spPr bwMode="auto">
              <a:xfrm>
                <a:off x="31" y="2616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0" name="Line 865"/>
              <p:cNvSpPr>
                <a:spLocks noChangeShapeType="1"/>
              </p:cNvSpPr>
              <p:nvPr/>
            </p:nvSpPr>
            <p:spPr bwMode="auto">
              <a:xfrm>
                <a:off x="445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1" name="Rectangle 866"/>
              <p:cNvSpPr>
                <a:spLocks noChangeArrowheads="1"/>
              </p:cNvSpPr>
              <p:nvPr/>
            </p:nvSpPr>
            <p:spPr bwMode="auto">
              <a:xfrm>
                <a:off x="445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2" name="Rectangle 867"/>
              <p:cNvSpPr>
                <a:spLocks noChangeArrowheads="1"/>
              </p:cNvSpPr>
              <p:nvPr/>
            </p:nvSpPr>
            <p:spPr bwMode="auto">
              <a:xfrm>
                <a:off x="554" y="2507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3" name="Line 868"/>
              <p:cNvSpPr>
                <a:spLocks noChangeShapeType="1"/>
              </p:cNvSpPr>
              <p:nvPr/>
            </p:nvSpPr>
            <p:spPr bwMode="auto">
              <a:xfrm>
                <a:off x="559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4" name="Rectangle 869"/>
              <p:cNvSpPr>
                <a:spLocks noChangeArrowheads="1"/>
              </p:cNvSpPr>
              <p:nvPr/>
            </p:nvSpPr>
            <p:spPr bwMode="auto">
              <a:xfrm>
                <a:off x="559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5" name="Line 870"/>
              <p:cNvSpPr>
                <a:spLocks noChangeShapeType="1"/>
              </p:cNvSpPr>
              <p:nvPr/>
            </p:nvSpPr>
            <p:spPr bwMode="auto">
              <a:xfrm>
                <a:off x="674" y="2616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6" name="Rectangle 871"/>
              <p:cNvSpPr>
                <a:spLocks noChangeArrowheads="1"/>
              </p:cNvSpPr>
              <p:nvPr/>
            </p:nvSpPr>
            <p:spPr bwMode="auto">
              <a:xfrm>
                <a:off x="674" y="2616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7" name="Line 872"/>
              <p:cNvSpPr>
                <a:spLocks noChangeShapeType="1"/>
              </p:cNvSpPr>
              <p:nvPr/>
            </p:nvSpPr>
            <p:spPr bwMode="auto">
              <a:xfrm>
                <a:off x="788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8" name="Rectangle 873"/>
              <p:cNvSpPr>
                <a:spLocks noChangeArrowheads="1"/>
              </p:cNvSpPr>
              <p:nvPr/>
            </p:nvSpPr>
            <p:spPr bwMode="auto">
              <a:xfrm>
                <a:off x="788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799" name="Line 874"/>
              <p:cNvSpPr>
                <a:spLocks noChangeShapeType="1"/>
              </p:cNvSpPr>
              <p:nvPr/>
            </p:nvSpPr>
            <p:spPr bwMode="auto">
              <a:xfrm>
                <a:off x="902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0" name="Rectangle 875"/>
              <p:cNvSpPr>
                <a:spLocks noChangeArrowheads="1"/>
              </p:cNvSpPr>
              <p:nvPr/>
            </p:nvSpPr>
            <p:spPr bwMode="auto">
              <a:xfrm>
                <a:off x="902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1" name="Line 876"/>
              <p:cNvSpPr>
                <a:spLocks noChangeShapeType="1"/>
              </p:cNvSpPr>
              <p:nvPr/>
            </p:nvSpPr>
            <p:spPr bwMode="auto">
              <a:xfrm>
                <a:off x="1017" y="2616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2" name="Rectangle 877"/>
              <p:cNvSpPr>
                <a:spLocks noChangeArrowheads="1"/>
              </p:cNvSpPr>
              <p:nvPr/>
            </p:nvSpPr>
            <p:spPr bwMode="auto">
              <a:xfrm>
                <a:off x="1017" y="2616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3" name="Line 878"/>
              <p:cNvSpPr>
                <a:spLocks noChangeShapeType="1"/>
              </p:cNvSpPr>
              <p:nvPr/>
            </p:nvSpPr>
            <p:spPr bwMode="auto">
              <a:xfrm>
                <a:off x="1125" y="754"/>
                <a:ext cx="0" cy="175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4" name="Rectangle 879"/>
              <p:cNvSpPr>
                <a:spLocks noChangeArrowheads="1"/>
              </p:cNvSpPr>
              <p:nvPr/>
            </p:nvSpPr>
            <p:spPr bwMode="auto">
              <a:xfrm>
                <a:off x="1125" y="754"/>
                <a:ext cx="6" cy="175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5" name="Line 880"/>
              <p:cNvSpPr>
                <a:spLocks noChangeShapeType="1"/>
              </p:cNvSpPr>
              <p:nvPr/>
            </p:nvSpPr>
            <p:spPr bwMode="auto">
              <a:xfrm>
                <a:off x="1131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6" name="Rectangle 881"/>
              <p:cNvSpPr>
                <a:spLocks noChangeArrowheads="1"/>
              </p:cNvSpPr>
              <p:nvPr/>
            </p:nvSpPr>
            <p:spPr bwMode="auto">
              <a:xfrm>
                <a:off x="1131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7" name="Line 882"/>
              <p:cNvSpPr>
                <a:spLocks noChangeShapeType="1"/>
              </p:cNvSpPr>
              <p:nvPr/>
            </p:nvSpPr>
            <p:spPr bwMode="auto">
              <a:xfrm>
                <a:off x="1245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8" name="Rectangle 883"/>
              <p:cNvSpPr>
                <a:spLocks noChangeArrowheads="1"/>
              </p:cNvSpPr>
              <p:nvPr/>
            </p:nvSpPr>
            <p:spPr bwMode="auto">
              <a:xfrm>
                <a:off x="1245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09" name="Line 884"/>
              <p:cNvSpPr>
                <a:spLocks noChangeShapeType="1"/>
              </p:cNvSpPr>
              <p:nvPr/>
            </p:nvSpPr>
            <p:spPr bwMode="auto">
              <a:xfrm>
                <a:off x="1360" y="2616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0" name="Rectangle 885"/>
              <p:cNvSpPr>
                <a:spLocks noChangeArrowheads="1"/>
              </p:cNvSpPr>
              <p:nvPr/>
            </p:nvSpPr>
            <p:spPr bwMode="auto">
              <a:xfrm>
                <a:off x="1360" y="2616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1" name="Rectangle 886"/>
              <p:cNvSpPr>
                <a:spLocks noChangeArrowheads="1"/>
              </p:cNvSpPr>
              <p:nvPr/>
            </p:nvSpPr>
            <p:spPr bwMode="auto">
              <a:xfrm>
                <a:off x="1468" y="1827"/>
                <a:ext cx="6" cy="68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2" name="Line 887"/>
              <p:cNvSpPr>
                <a:spLocks noChangeShapeType="1"/>
              </p:cNvSpPr>
              <p:nvPr/>
            </p:nvSpPr>
            <p:spPr bwMode="auto">
              <a:xfrm>
                <a:off x="1474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3" name="Rectangle 888"/>
              <p:cNvSpPr>
                <a:spLocks noChangeArrowheads="1"/>
              </p:cNvSpPr>
              <p:nvPr/>
            </p:nvSpPr>
            <p:spPr bwMode="auto">
              <a:xfrm>
                <a:off x="1474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4" name="Rectangle 889"/>
              <p:cNvSpPr>
                <a:spLocks noChangeArrowheads="1"/>
              </p:cNvSpPr>
              <p:nvPr/>
            </p:nvSpPr>
            <p:spPr bwMode="auto">
              <a:xfrm>
                <a:off x="1583" y="1827"/>
                <a:ext cx="5" cy="680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5" name="Line 890"/>
              <p:cNvSpPr>
                <a:spLocks noChangeShapeType="1"/>
              </p:cNvSpPr>
              <p:nvPr/>
            </p:nvSpPr>
            <p:spPr bwMode="auto">
              <a:xfrm>
                <a:off x="1588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6" name="Rectangle 891"/>
              <p:cNvSpPr>
                <a:spLocks noChangeArrowheads="1"/>
              </p:cNvSpPr>
              <p:nvPr/>
            </p:nvSpPr>
            <p:spPr bwMode="auto">
              <a:xfrm>
                <a:off x="1588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7" name="Line 892"/>
              <p:cNvSpPr>
                <a:spLocks noChangeShapeType="1"/>
              </p:cNvSpPr>
              <p:nvPr/>
            </p:nvSpPr>
            <p:spPr bwMode="auto">
              <a:xfrm>
                <a:off x="1697" y="2143"/>
                <a:ext cx="0" cy="3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8" name="Rectangle 893"/>
              <p:cNvSpPr>
                <a:spLocks noChangeArrowheads="1"/>
              </p:cNvSpPr>
              <p:nvPr/>
            </p:nvSpPr>
            <p:spPr bwMode="auto">
              <a:xfrm>
                <a:off x="1697" y="2143"/>
                <a:ext cx="6" cy="3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19" name="Line 894"/>
              <p:cNvSpPr>
                <a:spLocks noChangeShapeType="1"/>
              </p:cNvSpPr>
              <p:nvPr/>
            </p:nvSpPr>
            <p:spPr bwMode="auto">
              <a:xfrm>
                <a:off x="1703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0" name="Rectangle 895"/>
              <p:cNvSpPr>
                <a:spLocks noChangeArrowheads="1"/>
              </p:cNvSpPr>
              <p:nvPr/>
            </p:nvSpPr>
            <p:spPr bwMode="auto">
              <a:xfrm>
                <a:off x="1703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1" name="Rectangle 896"/>
              <p:cNvSpPr>
                <a:spLocks noChangeArrowheads="1"/>
              </p:cNvSpPr>
              <p:nvPr/>
            </p:nvSpPr>
            <p:spPr bwMode="auto">
              <a:xfrm>
                <a:off x="1812" y="2143"/>
                <a:ext cx="5" cy="364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2" name="Line 897"/>
              <p:cNvSpPr>
                <a:spLocks noChangeShapeType="1"/>
              </p:cNvSpPr>
              <p:nvPr/>
            </p:nvSpPr>
            <p:spPr bwMode="auto">
              <a:xfrm>
                <a:off x="1817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3" name="Rectangle 898"/>
              <p:cNvSpPr>
                <a:spLocks noChangeArrowheads="1"/>
              </p:cNvSpPr>
              <p:nvPr/>
            </p:nvSpPr>
            <p:spPr bwMode="auto">
              <a:xfrm>
                <a:off x="1817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4" name="Line 899"/>
              <p:cNvSpPr>
                <a:spLocks noChangeShapeType="1"/>
              </p:cNvSpPr>
              <p:nvPr/>
            </p:nvSpPr>
            <p:spPr bwMode="auto">
              <a:xfrm>
                <a:off x="1931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5" name="Rectangle 900"/>
              <p:cNvSpPr>
                <a:spLocks noChangeArrowheads="1"/>
              </p:cNvSpPr>
              <p:nvPr/>
            </p:nvSpPr>
            <p:spPr bwMode="auto">
              <a:xfrm>
                <a:off x="1931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6" name="Line 901"/>
              <p:cNvSpPr>
                <a:spLocks noChangeShapeType="1"/>
              </p:cNvSpPr>
              <p:nvPr/>
            </p:nvSpPr>
            <p:spPr bwMode="auto">
              <a:xfrm>
                <a:off x="2046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7" name="Rectangle 902"/>
              <p:cNvSpPr>
                <a:spLocks noChangeArrowheads="1"/>
              </p:cNvSpPr>
              <p:nvPr/>
            </p:nvSpPr>
            <p:spPr bwMode="auto">
              <a:xfrm>
                <a:off x="2046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8" name="Line 903"/>
              <p:cNvSpPr>
                <a:spLocks noChangeShapeType="1"/>
              </p:cNvSpPr>
              <p:nvPr/>
            </p:nvSpPr>
            <p:spPr bwMode="auto">
              <a:xfrm>
                <a:off x="2160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29" name="Rectangle 904"/>
              <p:cNvSpPr>
                <a:spLocks noChangeArrowheads="1"/>
              </p:cNvSpPr>
              <p:nvPr/>
            </p:nvSpPr>
            <p:spPr bwMode="auto">
              <a:xfrm>
                <a:off x="2160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0" name="Rectangle 905"/>
              <p:cNvSpPr>
                <a:spLocks noChangeArrowheads="1"/>
              </p:cNvSpPr>
              <p:nvPr/>
            </p:nvSpPr>
            <p:spPr bwMode="auto">
              <a:xfrm>
                <a:off x="2269" y="2507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1" name="Line 906"/>
              <p:cNvSpPr>
                <a:spLocks noChangeShapeType="1"/>
              </p:cNvSpPr>
              <p:nvPr/>
            </p:nvSpPr>
            <p:spPr bwMode="auto">
              <a:xfrm>
                <a:off x="2274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2" name="Rectangle 907"/>
              <p:cNvSpPr>
                <a:spLocks noChangeArrowheads="1"/>
              </p:cNvSpPr>
              <p:nvPr/>
            </p:nvSpPr>
            <p:spPr bwMode="auto">
              <a:xfrm>
                <a:off x="2274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3" name="Line 908"/>
              <p:cNvSpPr>
                <a:spLocks noChangeShapeType="1"/>
              </p:cNvSpPr>
              <p:nvPr/>
            </p:nvSpPr>
            <p:spPr bwMode="auto">
              <a:xfrm>
                <a:off x="2389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4" name="Rectangle 909"/>
              <p:cNvSpPr>
                <a:spLocks noChangeArrowheads="1"/>
              </p:cNvSpPr>
              <p:nvPr/>
            </p:nvSpPr>
            <p:spPr bwMode="auto">
              <a:xfrm>
                <a:off x="2389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5" name="Line 910"/>
              <p:cNvSpPr>
                <a:spLocks noChangeShapeType="1"/>
              </p:cNvSpPr>
              <p:nvPr/>
            </p:nvSpPr>
            <p:spPr bwMode="auto">
              <a:xfrm>
                <a:off x="2503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6" name="Rectangle 911"/>
              <p:cNvSpPr>
                <a:spLocks noChangeArrowheads="1"/>
              </p:cNvSpPr>
              <p:nvPr/>
            </p:nvSpPr>
            <p:spPr bwMode="auto">
              <a:xfrm>
                <a:off x="2503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7" name="Line 912"/>
              <p:cNvSpPr>
                <a:spLocks noChangeShapeType="1"/>
              </p:cNvSpPr>
              <p:nvPr/>
            </p:nvSpPr>
            <p:spPr bwMode="auto">
              <a:xfrm>
                <a:off x="2617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8" name="Rectangle 913"/>
              <p:cNvSpPr>
                <a:spLocks noChangeArrowheads="1"/>
              </p:cNvSpPr>
              <p:nvPr/>
            </p:nvSpPr>
            <p:spPr bwMode="auto">
              <a:xfrm>
                <a:off x="2617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39" name="Line 914"/>
              <p:cNvSpPr>
                <a:spLocks noChangeShapeType="1"/>
              </p:cNvSpPr>
              <p:nvPr/>
            </p:nvSpPr>
            <p:spPr bwMode="auto">
              <a:xfrm>
                <a:off x="2732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0" name="Rectangle 915"/>
              <p:cNvSpPr>
                <a:spLocks noChangeArrowheads="1"/>
              </p:cNvSpPr>
              <p:nvPr/>
            </p:nvSpPr>
            <p:spPr bwMode="auto">
              <a:xfrm>
                <a:off x="2732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1" name="Rectangle 916"/>
              <p:cNvSpPr>
                <a:spLocks noChangeArrowheads="1"/>
              </p:cNvSpPr>
              <p:nvPr/>
            </p:nvSpPr>
            <p:spPr bwMode="auto">
              <a:xfrm>
                <a:off x="2841" y="2507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2" name="Rectangle 917"/>
              <p:cNvSpPr>
                <a:spLocks noChangeArrowheads="1"/>
              </p:cNvSpPr>
              <p:nvPr/>
            </p:nvSpPr>
            <p:spPr bwMode="auto">
              <a:xfrm>
                <a:off x="2950" y="2502"/>
                <a:ext cx="16" cy="1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3" name="Line 918"/>
              <p:cNvSpPr>
                <a:spLocks noChangeShapeType="1"/>
              </p:cNvSpPr>
              <p:nvPr/>
            </p:nvSpPr>
            <p:spPr bwMode="auto">
              <a:xfrm>
                <a:off x="2846" y="2616"/>
                <a:ext cx="10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4" name="Rectangle 919"/>
              <p:cNvSpPr>
                <a:spLocks noChangeArrowheads="1"/>
              </p:cNvSpPr>
              <p:nvPr/>
            </p:nvSpPr>
            <p:spPr bwMode="auto">
              <a:xfrm>
                <a:off x="2846" y="2616"/>
                <a:ext cx="104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5" name="Line 920"/>
              <p:cNvSpPr>
                <a:spLocks noChangeShapeType="1"/>
              </p:cNvSpPr>
              <p:nvPr/>
            </p:nvSpPr>
            <p:spPr bwMode="auto">
              <a:xfrm>
                <a:off x="2966" y="2616"/>
                <a:ext cx="103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6" name="Rectangle 921"/>
              <p:cNvSpPr>
                <a:spLocks noChangeArrowheads="1"/>
              </p:cNvSpPr>
              <p:nvPr/>
            </p:nvSpPr>
            <p:spPr bwMode="auto">
              <a:xfrm>
                <a:off x="2966" y="2616"/>
                <a:ext cx="103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7" name="Line 922"/>
              <p:cNvSpPr>
                <a:spLocks noChangeShapeType="1"/>
              </p:cNvSpPr>
              <p:nvPr/>
            </p:nvSpPr>
            <p:spPr bwMode="auto">
              <a:xfrm>
                <a:off x="3075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8" name="Rectangle 923"/>
              <p:cNvSpPr>
                <a:spLocks noChangeArrowheads="1"/>
              </p:cNvSpPr>
              <p:nvPr/>
            </p:nvSpPr>
            <p:spPr bwMode="auto">
              <a:xfrm>
                <a:off x="3075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49" name="Line 924"/>
              <p:cNvSpPr>
                <a:spLocks noChangeShapeType="1"/>
              </p:cNvSpPr>
              <p:nvPr/>
            </p:nvSpPr>
            <p:spPr bwMode="auto">
              <a:xfrm>
                <a:off x="3189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0" name="Rectangle 925"/>
              <p:cNvSpPr>
                <a:spLocks noChangeArrowheads="1"/>
              </p:cNvSpPr>
              <p:nvPr/>
            </p:nvSpPr>
            <p:spPr bwMode="auto">
              <a:xfrm>
                <a:off x="3189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1" name="Rectangle 926"/>
              <p:cNvSpPr>
                <a:spLocks noChangeArrowheads="1"/>
              </p:cNvSpPr>
              <p:nvPr/>
            </p:nvSpPr>
            <p:spPr bwMode="auto">
              <a:xfrm>
                <a:off x="3298" y="2458"/>
                <a:ext cx="5" cy="4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2" name="Line 927"/>
              <p:cNvSpPr>
                <a:spLocks noChangeShapeType="1"/>
              </p:cNvSpPr>
              <p:nvPr/>
            </p:nvSpPr>
            <p:spPr bwMode="auto">
              <a:xfrm>
                <a:off x="3412" y="2464"/>
                <a:ext cx="0" cy="4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3" name="Rectangle 928"/>
              <p:cNvSpPr>
                <a:spLocks noChangeArrowheads="1"/>
              </p:cNvSpPr>
              <p:nvPr/>
            </p:nvSpPr>
            <p:spPr bwMode="auto">
              <a:xfrm>
                <a:off x="3412" y="2464"/>
                <a:ext cx="6" cy="43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4" name="Line 929"/>
              <p:cNvSpPr>
                <a:spLocks noChangeShapeType="1"/>
              </p:cNvSpPr>
              <p:nvPr/>
            </p:nvSpPr>
            <p:spPr bwMode="auto">
              <a:xfrm>
                <a:off x="3303" y="2616"/>
                <a:ext cx="11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5" name="Rectangle 930"/>
              <p:cNvSpPr>
                <a:spLocks noChangeArrowheads="1"/>
              </p:cNvSpPr>
              <p:nvPr/>
            </p:nvSpPr>
            <p:spPr bwMode="auto">
              <a:xfrm>
                <a:off x="3303" y="2616"/>
                <a:ext cx="11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6" name="Rectangle 931"/>
              <p:cNvSpPr>
                <a:spLocks noChangeArrowheads="1"/>
              </p:cNvSpPr>
              <p:nvPr/>
            </p:nvSpPr>
            <p:spPr bwMode="auto">
              <a:xfrm>
                <a:off x="3527" y="2507"/>
                <a:ext cx="5" cy="109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7" name="Line 932"/>
              <p:cNvSpPr>
                <a:spLocks noChangeShapeType="1"/>
              </p:cNvSpPr>
              <p:nvPr/>
            </p:nvSpPr>
            <p:spPr bwMode="auto">
              <a:xfrm>
                <a:off x="3532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8" name="Rectangle 933"/>
              <p:cNvSpPr>
                <a:spLocks noChangeArrowheads="1"/>
              </p:cNvSpPr>
              <p:nvPr/>
            </p:nvSpPr>
            <p:spPr bwMode="auto">
              <a:xfrm>
                <a:off x="3532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59" name="Line 934"/>
              <p:cNvSpPr>
                <a:spLocks noChangeShapeType="1"/>
              </p:cNvSpPr>
              <p:nvPr/>
            </p:nvSpPr>
            <p:spPr bwMode="auto">
              <a:xfrm>
                <a:off x="3646" y="261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0" name="Rectangle 935"/>
              <p:cNvSpPr>
                <a:spLocks noChangeArrowheads="1"/>
              </p:cNvSpPr>
              <p:nvPr/>
            </p:nvSpPr>
            <p:spPr bwMode="auto">
              <a:xfrm>
                <a:off x="3646" y="2616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1" name="Line 936"/>
              <p:cNvSpPr>
                <a:spLocks noChangeShapeType="1"/>
              </p:cNvSpPr>
              <p:nvPr/>
            </p:nvSpPr>
            <p:spPr bwMode="auto">
              <a:xfrm>
                <a:off x="3755" y="2502"/>
                <a:ext cx="0" cy="12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2" name="Rectangle 937"/>
              <p:cNvSpPr>
                <a:spLocks noChangeArrowheads="1"/>
              </p:cNvSpPr>
              <p:nvPr/>
            </p:nvSpPr>
            <p:spPr bwMode="auto">
              <a:xfrm>
                <a:off x="3755" y="2502"/>
                <a:ext cx="6" cy="12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3" name="Line 938"/>
              <p:cNvSpPr>
                <a:spLocks noChangeShapeType="1"/>
              </p:cNvSpPr>
              <p:nvPr/>
            </p:nvSpPr>
            <p:spPr bwMode="auto">
              <a:xfrm>
                <a:off x="3761" y="2616"/>
                <a:ext cx="925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4" name="Rectangle 939"/>
              <p:cNvSpPr>
                <a:spLocks noChangeArrowheads="1"/>
              </p:cNvSpPr>
              <p:nvPr/>
            </p:nvSpPr>
            <p:spPr bwMode="auto">
              <a:xfrm>
                <a:off x="3761" y="2616"/>
                <a:ext cx="925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5" name="Line 940"/>
              <p:cNvSpPr>
                <a:spLocks noChangeShapeType="1"/>
              </p:cNvSpPr>
              <p:nvPr/>
            </p:nvSpPr>
            <p:spPr bwMode="auto">
              <a:xfrm>
                <a:off x="2269" y="2616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6" name="Rectangle 941"/>
              <p:cNvSpPr>
                <a:spLocks noChangeArrowheads="1"/>
              </p:cNvSpPr>
              <p:nvPr/>
            </p:nvSpPr>
            <p:spPr bwMode="auto">
              <a:xfrm>
                <a:off x="2269" y="2616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7" name="Line 942"/>
              <p:cNvSpPr>
                <a:spLocks noChangeShapeType="1"/>
              </p:cNvSpPr>
              <p:nvPr/>
            </p:nvSpPr>
            <p:spPr bwMode="auto">
              <a:xfrm>
                <a:off x="3412" y="2622"/>
                <a:ext cx="0" cy="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8" name="Rectangle 943"/>
              <p:cNvSpPr>
                <a:spLocks noChangeArrowheads="1"/>
              </p:cNvSpPr>
              <p:nvPr/>
            </p:nvSpPr>
            <p:spPr bwMode="auto">
              <a:xfrm>
                <a:off x="3412" y="2622"/>
                <a:ext cx="6" cy="38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69" name="Line 944"/>
              <p:cNvSpPr>
                <a:spLocks noChangeShapeType="1"/>
              </p:cNvSpPr>
              <p:nvPr/>
            </p:nvSpPr>
            <p:spPr bwMode="auto">
              <a:xfrm>
                <a:off x="3527" y="2616"/>
                <a:ext cx="0" cy="4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0" name="Rectangle 945"/>
              <p:cNvSpPr>
                <a:spLocks noChangeArrowheads="1"/>
              </p:cNvSpPr>
              <p:nvPr/>
            </p:nvSpPr>
            <p:spPr bwMode="auto">
              <a:xfrm>
                <a:off x="3527" y="2616"/>
                <a:ext cx="5" cy="4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1" name="Rectangle 946"/>
              <p:cNvSpPr>
                <a:spLocks noChangeArrowheads="1"/>
              </p:cNvSpPr>
              <p:nvPr/>
            </p:nvSpPr>
            <p:spPr bwMode="auto">
              <a:xfrm>
                <a:off x="3755" y="2622"/>
                <a:ext cx="6" cy="43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2" name="Line 947"/>
              <p:cNvSpPr>
                <a:spLocks noChangeShapeType="1"/>
              </p:cNvSpPr>
              <p:nvPr/>
            </p:nvSpPr>
            <p:spPr bwMode="auto">
              <a:xfrm>
                <a:off x="2160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3" name="Rectangle 948"/>
              <p:cNvSpPr>
                <a:spLocks noChangeArrowheads="1"/>
              </p:cNvSpPr>
              <p:nvPr/>
            </p:nvSpPr>
            <p:spPr bwMode="auto">
              <a:xfrm>
                <a:off x="2160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4" name="Line 949"/>
              <p:cNvSpPr>
                <a:spLocks noChangeShapeType="1"/>
              </p:cNvSpPr>
              <p:nvPr/>
            </p:nvSpPr>
            <p:spPr bwMode="auto">
              <a:xfrm>
                <a:off x="2274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5" name="Rectangle 950"/>
              <p:cNvSpPr>
                <a:spLocks noChangeArrowheads="1"/>
              </p:cNvSpPr>
              <p:nvPr/>
            </p:nvSpPr>
            <p:spPr bwMode="auto">
              <a:xfrm>
                <a:off x="2274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6" name="Line 951"/>
              <p:cNvSpPr>
                <a:spLocks noChangeShapeType="1"/>
              </p:cNvSpPr>
              <p:nvPr/>
            </p:nvSpPr>
            <p:spPr bwMode="auto">
              <a:xfrm>
                <a:off x="2389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7" name="Rectangle 952"/>
              <p:cNvSpPr>
                <a:spLocks noChangeArrowheads="1"/>
              </p:cNvSpPr>
              <p:nvPr/>
            </p:nvSpPr>
            <p:spPr bwMode="auto">
              <a:xfrm>
                <a:off x="2389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8" name="Line 953"/>
              <p:cNvSpPr>
                <a:spLocks noChangeShapeType="1"/>
              </p:cNvSpPr>
              <p:nvPr/>
            </p:nvSpPr>
            <p:spPr bwMode="auto">
              <a:xfrm>
                <a:off x="2503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79" name="Rectangle 954"/>
              <p:cNvSpPr>
                <a:spLocks noChangeArrowheads="1"/>
              </p:cNvSpPr>
              <p:nvPr/>
            </p:nvSpPr>
            <p:spPr bwMode="auto">
              <a:xfrm>
                <a:off x="2503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0" name="Line 955"/>
              <p:cNvSpPr>
                <a:spLocks noChangeShapeType="1"/>
              </p:cNvSpPr>
              <p:nvPr/>
            </p:nvSpPr>
            <p:spPr bwMode="auto">
              <a:xfrm>
                <a:off x="2617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1" name="Rectangle 956"/>
              <p:cNvSpPr>
                <a:spLocks noChangeArrowheads="1"/>
              </p:cNvSpPr>
              <p:nvPr/>
            </p:nvSpPr>
            <p:spPr bwMode="auto">
              <a:xfrm>
                <a:off x="2617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2" name="Line 957"/>
              <p:cNvSpPr>
                <a:spLocks noChangeShapeType="1"/>
              </p:cNvSpPr>
              <p:nvPr/>
            </p:nvSpPr>
            <p:spPr bwMode="auto">
              <a:xfrm>
                <a:off x="2732" y="2796"/>
                <a:ext cx="337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3" name="Rectangle 958"/>
              <p:cNvSpPr>
                <a:spLocks noChangeArrowheads="1"/>
              </p:cNvSpPr>
              <p:nvPr/>
            </p:nvSpPr>
            <p:spPr bwMode="auto">
              <a:xfrm>
                <a:off x="2732" y="2796"/>
                <a:ext cx="337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4" name="Line 959"/>
              <p:cNvSpPr>
                <a:spLocks noChangeShapeType="1"/>
              </p:cNvSpPr>
              <p:nvPr/>
            </p:nvSpPr>
            <p:spPr bwMode="auto">
              <a:xfrm>
                <a:off x="3075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5" name="Rectangle 960"/>
              <p:cNvSpPr>
                <a:spLocks noChangeArrowheads="1"/>
              </p:cNvSpPr>
              <p:nvPr/>
            </p:nvSpPr>
            <p:spPr bwMode="auto">
              <a:xfrm>
                <a:off x="3075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6" name="Line 961"/>
              <p:cNvSpPr>
                <a:spLocks noChangeShapeType="1"/>
              </p:cNvSpPr>
              <p:nvPr/>
            </p:nvSpPr>
            <p:spPr bwMode="auto">
              <a:xfrm>
                <a:off x="3189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7" name="Rectangle 962"/>
              <p:cNvSpPr>
                <a:spLocks noChangeArrowheads="1"/>
              </p:cNvSpPr>
              <p:nvPr/>
            </p:nvSpPr>
            <p:spPr bwMode="auto">
              <a:xfrm>
                <a:off x="3189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8" name="Line 963"/>
              <p:cNvSpPr>
                <a:spLocks noChangeShapeType="1"/>
              </p:cNvSpPr>
              <p:nvPr/>
            </p:nvSpPr>
            <p:spPr bwMode="auto">
              <a:xfrm>
                <a:off x="3303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89" name="Rectangle 964"/>
              <p:cNvSpPr>
                <a:spLocks noChangeArrowheads="1"/>
              </p:cNvSpPr>
              <p:nvPr/>
            </p:nvSpPr>
            <p:spPr bwMode="auto">
              <a:xfrm>
                <a:off x="3303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0" name="Line 965"/>
              <p:cNvSpPr>
                <a:spLocks noChangeShapeType="1"/>
              </p:cNvSpPr>
              <p:nvPr/>
            </p:nvSpPr>
            <p:spPr bwMode="auto">
              <a:xfrm>
                <a:off x="3418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1" name="Rectangle 966"/>
              <p:cNvSpPr>
                <a:spLocks noChangeArrowheads="1"/>
              </p:cNvSpPr>
              <p:nvPr/>
            </p:nvSpPr>
            <p:spPr bwMode="auto">
              <a:xfrm>
                <a:off x="3418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2" name="Line 967"/>
              <p:cNvSpPr>
                <a:spLocks noChangeShapeType="1"/>
              </p:cNvSpPr>
              <p:nvPr/>
            </p:nvSpPr>
            <p:spPr bwMode="auto">
              <a:xfrm>
                <a:off x="3532" y="2796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3" name="Rectangle 968"/>
              <p:cNvSpPr>
                <a:spLocks noChangeArrowheads="1"/>
              </p:cNvSpPr>
              <p:nvPr/>
            </p:nvSpPr>
            <p:spPr bwMode="auto">
              <a:xfrm>
                <a:off x="3532" y="2796"/>
                <a:ext cx="109" cy="5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4" name="Line 969"/>
              <p:cNvSpPr>
                <a:spLocks noChangeShapeType="1"/>
              </p:cNvSpPr>
              <p:nvPr/>
            </p:nvSpPr>
            <p:spPr bwMode="auto">
              <a:xfrm>
                <a:off x="3755" y="2665"/>
                <a:ext cx="0" cy="13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5" name="Rectangle 970"/>
              <p:cNvSpPr>
                <a:spLocks noChangeArrowheads="1"/>
              </p:cNvSpPr>
              <p:nvPr/>
            </p:nvSpPr>
            <p:spPr bwMode="auto">
              <a:xfrm>
                <a:off x="3755" y="2665"/>
                <a:ext cx="6" cy="131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6" name="Line 971"/>
              <p:cNvSpPr>
                <a:spLocks noChangeShapeType="1"/>
              </p:cNvSpPr>
              <p:nvPr/>
            </p:nvSpPr>
            <p:spPr bwMode="auto">
              <a:xfrm>
                <a:off x="31" y="2921"/>
                <a:ext cx="4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7" name="Rectangle 972"/>
              <p:cNvSpPr>
                <a:spLocks noChangeArrowheads="1"/>
              </p:cNvSpPr>
              <p:nvPr/>
            </p:nvSpPr>
            <p:spPr bwMode="auto">
              <a:xfrm>
                <a:off x="31" y="2921"/>
                <a:ext cx="4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8" name="Line 973"/>
              <p:cNvSpPr>
                <a:spLocks noChangeShapeType="1"/>
              </p:cNvSpPr>
              <p:nvPr/>
            </p:nvSpPr>
            <p:spPr bwMode="auto">
              <a:xfrm>
                <a:off x="445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899" name="Rectangle 974"/>
              <p:cNvSpPr>
                <a:spLocks noChangeArrowheads="1"/>
              </p:cNvSpPr>
              <p:nvPr/>
            </p:nvSpPr>
            <p:spPr bwMode="auto">
              <a:xfrm>
                <a:off x="445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0" name="Line 975"/>
              <p:cNvSpPr>
                <a:spLocks noChangeShapeType="1"/>
              </p:cNvSpPr>
              <p:nvPr/>
            </p:nvSpPr>
            <p:spPr bwMode="auto">
              <a:xfrm>
                <a:off x="559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1" name="Rectangle 976"/>
              <p:cNvSpPr>
                <a:spLocks noChangeArrowheads="1"/>
              </p:cNvSpPr>
              <p:nvPr/>
            </p:nvSpPr>
            <p:spPr bwMode="auto">
              <a:xfrm>
                <a:off x="559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2" name="Line 977"/>
              <p:cNvSpPr>
                <a:spLocks noChangeShapeType="1"/>
              </p:cNvSpPr>
              <p:nvPr/>
            </p:nvSpPr>
            <p:spPr bwMode="auto">
              <a:xfrm>
                <a:off x="674" y="2921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3" name="Rectangle 978"/>
              <p:cNvSpPr>
                <a:spLocks noChangeArrowheads="1"/>
              </p:cNvSpPr>
              <p:nvPr/>
            </p:nvSpPr>
            <p:spPr bwMode="auto">
              <a:xfrm>
                <a:off x="674" y="2921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4" name="Line 979"/>
              <p:cNvSpPr>
                <a:spLocks noChangeShapeType="1"/>
              </p:cNvSpPr>
              <p:nvPr/>
            </p:nvSpPr>
            <p:spPr bwMode="auto">
              <a:xfrm>
                <a:off x="788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5" name="Rectangle 980"/>
              <p:cNvSpPr>
                <a:spLocks noChangeArrowheads="1"/>
              </p:cNvSpPr>
              <p:nvPr/>
            </p:nvSpPr>
            <p:spPr bwMode="auto">
              <a:xfrm>
                <a:off x="788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6" name="Line 981"/>
              <p:cNvSpPr>
                <a:spLocks noChangeShapeType="1"/>
              </p:cNvSpPr>
              <p:nvPr/>
            </p:nvSpPr>
            <p:spPr bwMode="auto">
              <a:xfrm>
                <a:off x="902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7" name="Rectangle 982"/>
              <p:cNvSpPr>
                <a:spLocks noChangeArrowheads="1"/>
              </p:cNvSpPr>
              <p:nvPr/>
            </p:nvSpPr>
            <p:spPr bwMode="auto">
              <a:xfrm>
                <a:off x="902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8" name="Line 983"/>
              <p:cNvSpPr>
                <a:spLocks noChangeShapeType="1"/>
              </p:cNvSpPr>
              <p:nvPr/>
            </p:nvSpPr>
            <p:spPr bwMode="auto">
              <a:xfrm>
                <a:off x="1017" y="2921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09" name="Rectangle 984"/>
              <p:cNvSpPr>
                <a:spLocks noChangeArrowheads="1"/>
              </p:cNvSpPr>
              <p:nvPr/>
            </p:nvSpPr>
            <p:spPr bwMode="auto">
              <a:xfrm>
                <a:off x="1017" y="2921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0" name="Line 985"/>
              <p:cNvSpPr>
                <a:spLocks noChangeShapeType="1"/>
              </p:cNvSpPr>
              <p:nvPr/>
            </p:nvSpPr>
            <p:spPr bwMode="auto">
              <a:xfrm>
                <a:off x="1131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1" name="Rectangle 986"/>
              <p:cNvSpPr>
                <a:spLocks noChangeArrowheads="1"/>
              </p:cNvSpPr>
              <p:nvPr/>
            </p:nvSpPr>
            <p:spPr bwMode="auto">
              <a:xfrm>
                <a:off x="1131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2" name="Line 987"/>
              <p:cNvSpPr>
                <a:spLocks noChangeShapeType="1"/>
              </p:cNvSpPr>
              <p:nvPr/>
            </p:nvSpPr>
            <p:spPr bwMode="auto">
              <a:xfrm>
                <a:off x="1245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3" name="Rectangle 988"/>
              <p:cNvSpPr>
                <a:spLocks noChangeArrowheads="1"/>
              </p:cNvSpPr>
              <p:nvPr/>
            </p:nvSpPr>
            <p:spPr bwMode="auto">
              <a:xfrm>
                <a:off x="1245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4" name="Line 989"/>
              <p:cNvSpPr>
                <a:spLocks noChangeShapeType="1"/>
              </p:cNvSpPr>
              <p:nvPr/>
            </p:nvSpPr>
            <p:spPr bwMode="auto">
              <a:xfrm>
                <a:off x="1360" y="2921"/>
                <a:ext cx="10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5" name="Rectangle 990"/>
              <p:cNvSpPr>
                <a:spLocks noChangeArrowheads="1"/>
              </p:cNvSpPr>
              <p:nvPr/>
            </p:nvSpPr>
            <p:spPr bwMode="auto">
              <a:xfrm>
                <a:off x="1360" y="2921"/>
                <a:ext cx="108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6" name="Line 991"/>
              <p:cNvSpPr>
                <a:spLocks noChangeShapeType="1"/>
              </p:cNvSpPr>
              <p:nvPr/>
            </p:nvSpPr>
            <p:spPr bwMode="auto">
              <a:xfrm>
                <a:off x="1474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7" name="Rectangle 992"/>
              <p:cNvSpPr>
                <a:spLocks noChangeArrowheads="1"/>
              </p:cNvSpPr>
              <p:nvPr/>
            </p:nvSpPr>
            <p:spPr bwMode="auto">
              <a:xfrm>
                <a:off x="1474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8" name="Line 993"/>
              <p:cNvSpPr>
                <a:spLocks noChangeShapeType="1"/>
              </p:cNvSpPr>
              <p:nvPr/>
            </p:nvSpPr>
            <p:spPr bwMode="auto">
              <a:xfrm>
                <a:off x="1588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19" name="Rectangle 994"/>
              <p:cNvSpPr>
                <a:spLocks noChangeArrowheads="1"/>
              </p:cNvSpPr>
              <p:nvPr/>
            </p:nvSpPr>
            <p:spPr bwMode="auto">
              <a:xfrm>
                <a:off x="1588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0" name="Line 995"/>
              <p:cNvSpPr>
                <a:spLocks noChangeShapeType="1"/>
              </p:cNvSpPr>
              <p:nvPr/>
            </p:nvSpPr>
            <p:spPr bwMode="auto">
              <a:xfrm>
                <a:off x="1703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1" name="Rectangle 996"/>
              <p:cNvSpPr>
                <a:spLocks noChangeArrowheads="1"/>
              </p:cNvSpPr>
              <p:nvPr/>
            </p:nvSpPr>
            <p:spPr bwMode="auto">
              <a:xfrm>
                <a:off x="1703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2" name="Line 997"/>
              <p:cNvSpPr>
                <a:spLocks noChangeShapeType="1"/>
              </p:cNvSpPr>
              <p:nvPr/>
            </p:nvSpPr>
            <p:spPr bwMode="auto">
              <a:xfrm>
                <a:off x="1817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3" name="Rectangle 998"/>
              <p:cNvSpPr>
                <a:spLocks noChangeArrowheads="1"/>
              </p:cNvSpPr>
              <p:nvPr/>
            </p:nvSpPr>
            <p:spPr bwMode="auto">
              <a:xfrm>
                <a:off x="1817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4" name="Line 999"/>
              <p:cNvSpPr>
                <a:spLocks noChangeShapeType="1"/>
              </p:cNvSpPr>
              <p:nvPr/>
            </p:nvSpPr>
            <p:spPr bwMode="auto">
              <a:xfrm>
                <a:off x="1931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5" name="Rectangle 1000"/>
              <p:cNvSpPr>
                <a:spLocks noChangeArrowheads="1"/>
              </p:cNvSpPr>
              <p:nvPr/>
            </p:nvSpPr>
            <p:spPr bwMode="auto">
              <a:xfrm>
                <a:off x="1931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6" name="Line 1001"/>
              <p:cNvSpPr>
                <a:spLocks noChangeShapeType="1"/>
              </p:cNvSpPr>
              <p:nvPr/>
            </p:nvSpPr>
            <p:spPr bwMode="auto">
              <a:xfrm>
                <a:off x="2046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7" name="Rectangle 1002"/>
              <p:cNvSpPr>
                <a:spLocks noChangeArrowheads="1"/>
              </p:cNvSpPr>
              <p:nvPr/>
            </p:nvSpPr>
            <p:spPr bwMode="auto">
              <a:xfrm>
                <a:off x="2046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8" name="Line 1003"/>
              <p:cNvSpPr>
                <a:spLocks noChangeShapeType="1"/>
              </p:cNvSpPr>
              <p:nvPr/>
            </p:nvSpPr>
            <p:spPr bwMode="auto">
              <a:xfrm>
                <a:off x="2160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29" name="Rectangle 1004"/>
              <p:cNvSpPr>
                <a:spLocks noChangeArrowheads="1"/>
              </p:cNvSpPr>
              <p:nvPr/>
            </p:nvSpPr>
            <p:spPr bwMode="auto">
              <a:xfrm>
                <a:off x="2160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0" name="Rectangle 1005"/>
              <p:cNvSpPr>
                <a:spLocks noChangeArrowheads="1"/>
              </p:cNvSpPr>
              <p:nvPr/>
            </p:nvSpPr>
            <p:spPr bwMode="auto">
              <a:xfrm>
                <a:off x="2269" y="2665"/>
                <a:ext cx="5" cy="256"/>
              </a:xfrm>
              <a:prstGeom prst="rect">
                <a:avLst/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1" name="Line 1006"/>
              <p:cNvSpPr>
                <a:spLocks noChangeShapeType="1"/>
              </p:cNvSpPr>
              <p:nvPr/>
            </p:nvSpPr>
            <p:spPr bwMode="auto">
              <a:xfrm>
                <a:off x="2274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2" name="Rectangle 1007"/>
              <p:cNvSpPr>
                <a:spLocks noChangeArrowheads="1"/>
              </p:cNvSpPr>
              <p:nvPr/>
            </p:nvSpPr>
            <p:spPr bwMode="auto">
              <a:xfrm>
                <a:off x="2274" y="2921"/>
                <a:ext cx="109" cy="6"/>
              </a:xfrm>
              <a:prstGeom prst="rect">
                <a:avLst/>
              </a:prstGeom>
              <a:blipFill dpi="0" rotWithShape="0">
                <a:blip r:embed="rId6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933" name="Line 1008"/>
              <p:cNvSpPr>
                <a:spLocks noChangeShapeType="1"/>
              </p:cNvSpPr>
              <p:nvPr/>
            </p:nvSpPr>
            <p:spPr bwMode="auto">
              <a:xfrm>
                <a:off x="2389" y="2921"/>
                <a:ext cx="109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" name="Rectangle 1010"/>
            <p:cNvSpPr>
              <a:spLocks noChangeArrowheads="1"/>
            </p:cNvSpPr>
            <p:nvPr/>
          </p:nvSpPr>
          <p:spPr bwMode="auto">
            <a:xfrm>
              <a:off x="2389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011"/>
            <p:cNvSpPr>
              <a:spLocks noChangeArrowheads="1"/>
            </p:cNvSpPr>
            <p:nvPr/>
          </p:nvSpPr>
          <p:spPr bwMode="auto">
            <a:xfrm>
              <a:off x="2498" y="1827"/>
              <a:ext cx="5" cy="97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12"/>
            <p:cNvSpPr>
              <a:spLocks noChangeShapeType="1"/>
            </p:cNvSpPr>
            <p:nvPr/>
          </p:nvSpPr>
          <p:spPr bwMode="auto">
            <a:xfrm>
              <a:off x="2503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13"/>
            <p:cNvSpPr>
              <a:spLocks noChangeArrowheads="1"/>
            </p:cNvSpPr>
            <p:nvPr/>
          </p:nvSpPr>
          <p:spPr bwMode="auto">
            <a:xfrm>
              <a:off x="2503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014"/>
            <p:cNvSpPr>
              <a:spLocks noChangeArrowheads="1"/>
            </p:cNvSpPr>
            <p:nvPr/>
          </p:nvSpPr>
          <p:spPr bwMode="auto">
            <a:xfrm>
              <a:off x="2612" y="2148"/>
              <a:ext cx="5" cy="65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015"/>
            <p:cNvSpPr>
              <a:spLocks noChangeShapeType="1"/>
            </p:cNvSpPr>
            <p:nvPr/>
          </p:nvSpPr>
          <p:spPr bwMode="auto">
            <a:xfrm>
              <a:off x="2617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016"/>
            <p:cNvSpPr>
              <a:spLocks noChangeArrowheads="1"/>
            </p:cNvSpPr>
            <p:nvPr/>
          </p:nvSpPr>
          <p:spPr bwMode="auto">
            <a:xfrm>
              <a:off x="2617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017"/>
            <p:cNvSpPr>
              <a:spLocks noChangeArrowheads="1"/>
            </p:cNvSpPr>
            <p:nvPr/>
          </p:nvSpPr>
          <p:spPr bwMode="auto">
            <a:xfrm>
              <a:off x="2726" y="1985"/>
              <a:ext cx="6" cy="81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018"/>
            <p:cNvSpPr>
              <a:spLocks noChangeShapeType="1"/>
            </p:cNvSpPr>
            <p:nvPr/>
          </p:nvSpPr>
          <p:spPr bwMode="auto">
            <a:xfrm>
              <a:off x="2732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019"/>
            <p:cNvSpPr>
              <a:spLocks noChangeArrowheads="1"/>
            </p:cNvSpPr>
            <p:nvPr/>
          </p:nvSpPr>
          <p:spPr bwMode="auto">
            <a:xfrm>
              <a:off x="2732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020"/>
            <p:cNvSpPr>
              <a:spLocks noChangeShapeType="1"/>
            </p:cNvSpPr>
            <p:nvPr/>
          </p:nvSpPr>
          <p:spPr bwMode="auto">
            <a:xfrm>
              <a:off x="2841" y="2616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021"/>
            <p:cNvSpPr>
              <a:spLocks noChangeArrowheads="1"/>
            </p:cNvSpPr>
            <p:nvPr/>
          </p:nvSpPr>
          <p:spPr bwMode="auto">
            <a:xfrm>
              <a:off x="2841" y="2616"/>
              <a:ext cx="5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022"/>
            <p:cNvSpPr>
              <a:spLocks noChangeShapeType="1"/>
            </p:cNvSpPr>
            <p:nvPr/>
          </p:nvSpPr>
          <p:spPr bwMode="auto">
            <a:xfrm>
              <a:off x="2846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023"/>
            <p:cNvSpPr>
              <a:spLocks noChangeArrowheads="1"/>
            </p:cNvSpPr>
            <p:nvPr/>
          </p:nvSpPr>
          <p:spPr bwMode="auto">
            <a:xfrm>
              <a:off x="2846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024"/>
            <p:cNvSpPr>
              <a:spLocks noChangeArrowheads="1"/>
            </p:cNvSpPr>
            <p:nvPr/>
          </p:nvSpPr>
          <p:spPr bwMode="auto">
            <a:xfrm>
              <a:off x="2955" y="2622"/>
              <a:ext cx="5" cy="4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1025"/>
            <p:cNvSpPr>
              <a:spLocks noChangeShapeType="1"/>
            </p:cNvSpPr>
            <p:nvPr/>
          </p:nvSpPr>
          <p:spPr bwMode="auto">
            <a:xfrm>
              <a:off x="2960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026"/>
            <p:cNvSpPr>
              <a:spLocks noChangeArrowheads="1"/>
            </p:cNvSpPr>
            <p:nvPr/>
          </p:nvSpPr>
          <p:spPr bwMode="auto">
            <a:xfrm>
              <a:off x="2960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1027"/>
            <p:cNvSpPr>
              <a:spLocks noChangeArrowheads="1"/>
            </p:cNvSpPr>
            <p:nvPr/>
          </p:nvSpPr>
          <p:spPr bwMode="auto">
            <a:xfrm>
              <a:off x="3069" y="2300"/>
              <a:ext cx="6" cy="501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028"/>
            <p:cNvSpPr>
              <a:spLocks noChangeShapeType="1"/>
            </p:cNvSpPr>
            <p:nvPr/>
          </p:nvSpPr>
          <p:spPr bwMode="auto">
            <a:xfrm>
              <a:off x="3075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0" name="Rectangle 1029"/>
            <p:cNvSpPr>
              <a:spLocks noChangeArrowheads="1"/>
            </p:cNvSpPr>
            <p:nvPr/>
          </p:nvSpPr>
          <p:spPr bwMode="auto">
            <a:xfrm>
              <a:off x="3075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1" name="Line 1030"/>
            <p:cNvSpPr>
              <a:spLocks noChangeShapeType="1"/>
            </p:cNvSpPr>
            <p:nvPr/>
          </p:nvSpPr>
          <p:spPr bwMode="auto">
            <a:xfrm>
              <a:off x="3189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2" name="Rectangle 1031"/>
            <p:cNvSpPr>
              <a:spLocks noChangeArrowheads="1"/>
            </p:cNvSpPr>
            <p:nvPr/>
          </p:nvSpPr>
          <p:spPr bwMode="auto">
            <a:xfrm>
              <a:off x="3189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4" name="Line 1032"/>
            <p:cNvSpPr>
              <a:spLocks noChangeShapeType="1"/>
            </p:cNvSpPr>
            <p:nvPr/>
          </p:nvSpPr>
          <p:spPr bwMode="auto">
            <a:xfrm>
              <a:off x="3303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5" name="Rectangle 1033"/>
            <p:cNvSpPr>
              <a:spLocks noChangeArrowheads="1"/>
            </p:cNvSpPr>
            <p:nvPr/>
          </p:nvSpPr>
          <p:spPr bwMode="auto">
            <a:xfrm>
              <a:off x="3303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6" name="Rectangle 1034"/>
            <p:cNvSpPr>
              <a:spLocks noChangeArrowheads="1"/>
            </p:cNvSpPr>
            <p:nvPr/>
          </p:nvSpPr>
          <p:spPr bwMode="auto">
            <a:xfrm>
              <a:off x="3412" y="2660"/>
              <a:ext cx="6" cy="267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7" name="Line 1035"/>
            <p:cNvSpPr>
              <a:spLocks noChangeShapeType="1"/>
            </p:cNvSpPr>
            <p:nvPr/>
          </p:nvSpPr>
          <p:spPr bwMode="auto">
            <a:xfrm>
              <a:off x="3418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8" name="Rectangle 1036"/>
            <p:cNvSpPr>
              <a:spLocks noChangeArrowheads="1"/>
            </p:cNvSpPr>
            <p:nvPr/>
          </p:nvSpPr>
          <p:spPr bwMode="auto">
            <a:xfrm>
              <a:off x="3418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69" name="Rectangle 1037"/>
            <p:cNvSpPr>
              <a:spLocks noChangeArrowheads="1"/>
            </p:cNvSpPr>
            <p:nvPr/>
          </p:nvSpPr>
          <p:spPr bwMode="auto">
            <a:xfrm>
              <a:off x="3527" y="2665"/>
              <a:ext cx="5" cy="25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0" name="Line 1038"/>
            <p:cNvSpPr>
              <a:spLocks noChangeShapeType="1"/>
            </p:cNvSpPr>
            <p:nvPr/>
          </p:nvSpPr>
          <p:spPr bwMode="auto">
            <a:xfrm>
              <a:off x="3532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1" name="Rectangle 1039"/>
            <p:cNvSpPr>
              <a:spLocks noChangeArrowheads="1"/>
            </p:cNvSpPr>
            <p:nvPr/>
          </p:nvSpPr>
          <p:spPr bwMode="auto">
            <a:xfrm>
              <a:off x="3532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2" name="Line 1040"/>
            <p:cNvSpPr>
              <a:spLocks noChangeShapeType="1"/>
            </p:cNvSpPr>
            <p:nvPr/>
          </p:nvSpPr>
          <p:spPr bwMode="auto">
            <a:xfrm>
              <a:off x="3646" y="2921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3" name="Rectangle 1041"/>
            <p:cNvSpPr>
              <a:spLocks noChangeArrowheads="1"/>
            </p:cNvSpPr>
            <p:nvPr/>
          </p:nvSpPr>
          <p:spPr bwMode="auto">
            <a:xfrm>
              <a:off x="3646" y="2921"/>
              <a:ext cx="109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4" name="Line 1042"/>
            <p:cNvSpPr>
              <a:spLocks noChangeShapeType="1"/>
            </p:cNvSpPr>
            <p:nvPr/>
          </p:nvSpPr>
          <p:spPr bwMode="auto">
            <a:xfrm>
              <a:off x="3755" y="2796"/>
              <a:ext cx="0" cy="13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5" name="Rectangle 1043"/>
            <p:cNvSpPr>
              <a:spLocks noChangeArrowheads="1"/>
            </p:cNvSpPr>
            <p:nvPr/>
          </p:nvSpPr>
          <p:spPr bwMode="auto">
            <a:xfrm>
              <a:off x="3755" y="2796"/>
              <a:ext cx="6" cy="13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6" name="Line 1044"/>
            <p:cNvSpPr>
              <a:spLocks noChangeShapeType="1"/>
            </p:cNvSpPr>
            <p:nvPr/>
          </p:nvSpPr>
          <p:spPr bwMode="auto">
            <a:xfrm>
              <a:off x="3761" y="2921"/>
              <a:ext cx="9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7" name="Rectangle 1045"/>
            <p:cNvSpPr>
              <a:spLocks noChangeArrowheads="1"/>
            </p:cNvSpPr>
            <p:nvPr/>
          </p:nvSpPr>
          <p:spPr bwMode="auto">
            <a:xfrm>
              <a:off x="3761" y="2921"/>
              <a:ext cx="925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8" name="Line 1046"/>
            <p:cNvSpPr>
              <a:spLocks noChangeShapeType="1"/>
            </p:cNvSpPr>
            <p:nvPr/>
          </p:nvSpPr>
          <p:spPr bwMode="auto">
            <a:xfrm>
              <a:off x="1697" y="2616"/>
              <a:ext cx="0" cy="35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79" name="Rectangle 1047"/>
            <p:cNvSpPr>
              <a:spLocks noChangeArrowheads="1"/>
            </p:cNvSpPr>
            <p:nvPr/>
          </p:nvSpPr>
          <p:spPr bwMode="auto">
            <a:xfrm>
              <a:off x="1697" y="2616"/>
              <a:ext cx="6" cy="3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0" name="Line 1048"/>
            <p:cNvSpPr>
              <a:spLocks noChangeShapeType="1"/>
            </p:cNvSpPr>
            <p:nvPr/>
          </p:nvSpPr>
          <p:spPr bwMode="auto">
            <a:xfrm>
              <a:off x="2269" y="2921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1" name="Rectangle 1049"/>
            <p:cNvSpPr>
              <a:spLocks noChangeArrowheads="1"/>
            </p:cNvSpPr>
            <p:nvPr/>
          </p:nvSpPr>
          <p:spPr bwMode="auto">
            <a:xfrm>
              <a:off x="2269" y="2921"/>
              <a:ext cx="5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2" name="Line 1050"/>
            <p:cNvSpPr>
              <a:spLocks noChangeShapeType="1"/>
            </p:cNvSpPr>
            <p:nvPr/>
          </p:nvSpPr>
          <p:spPr bwMode="auto">
            <a:xfrm>
              <a:off x="3412" y="2927"/>
              <a:ext cx="0" cy="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3" name="Rectangle 1051"/>
            <p:cNvSpPr>
              <a:spLocks noChangeArrowheads="1"/>
            </p:cNvSpPr>
            <p:nvPr/>
          </p:nvSpPr>
          <p:spPr bwMode="auto">
            <a:xfrm>
              <a:off x="3412" y="2927"/>
              <a:ext cx="6" cy="38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4" name="Line 1052"/>
            <p:cNvSpPr>
              <a:spLocks noChangeShapeType="1"/>
            </p:cNvSpPr>
            <p:nvPr/>
          </p:nvSpPr>
          <p:spPr bwMode="auto">
            <a:xfrm>
              <a:off x="3527" y="2921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5" name="Rectangle 1053"/>
            <p:cNvSpPr>
              <a:spLocks noChangeArrowheads="1"/>
            </p:cNvSpPr>
            <p:nvPr/>
          </p:nvSpPr>
          <p:spPr bwMode="auto">
            <a:xfrm>
              <a:off x="3527" y="2921"/>
              <a:ext cx="5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6" name="Rectangle 1054"/>
            <p:cNvSpPr>
              <a:spLocks noChangeArrowheads="1"/>
            </p:cNvSpPr>
            <p:nvPr/>
          </p:nvSpPr>
          <p:spPr bwMode="auto">
            <a:xfrm>
              <a:off x="3755" y="2927"/>
              <a:ext cx="6" cy="38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7" name="Line 1055"/>
            <p:cNvSpPr>
              <a:spLocks noChangeShapeType="1"/>
            </p:cNvSpPr>
            <p:nvPr/>
          </p:nvSpPr>
          <p:spPr bwMode="auto">
            <a:xfrm>
              <a:off x="31" y="3150"/>
              <a:ext cx="4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8" name="Rectangle 1056"/>
            <p:cNvSpPr>
              <a:spLocks noChangeArrowheads="1"/>
            </p:cNvSpPr>
            <p:nvPr/>
          </p:nvSpPr>
          <p:spPr bwMode="auto">
            <a:xfrm>
              <a:off x="31" y="3150"/>
              <a:ext cx="40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89" name="Line 1057"/>
            <p:cNvSpPr>
              <a:spLocks noChangeShapeType="1"/>
            </p:cNvSpPr>
            <p:nvPr/>
          </p:nvSpPr>
          <p:spPr bwMode="auto">
            <a:xfrm>
              <a:off x="445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0" name="Rectangle 1058"/>
            <p:cNvSpPr>
              <a:spLocks noChangeArrowheads="1"/>
            </p:cNvSpPr>
            <p:nvPr/>
          </p:nvSpPr>
          <p:spPr bwMode="auto">
            <a:xfrm>
              <a:off x="445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1" name="Line 1059"/>
            <p:cNvSpPr>
              <a:spLocks noChangeShapeType="1"/>
            </p:cNvSpPr>
            <p:nvPr/>
          </p:nvSpPr>
          <p:spPr bwMode="auto">
            <a:xfrm>
              <a:off x="559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2" name="Rectangle 1060"/>
            <p:cNvSpPr>
              <a:spLocks noChangeArrowheads="1"/>
            </p:cNvSpPr>
            <p:nvPr/>
          </p:nvSpPr>
          <p:spPr bwMode="auto">
            <a:xfrm>
              <a:off x="559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3" name="Line 1061"/>
            <p:cNvSpPr>
              <a:spLocks noChangeShapeType="1"/>
            </p:cNvSpPr>
            <p:nvPr/>
          </p:nvSpPr>
          <p:spPr bwMode="auto">
            <a:xfrm>
              <a:off x="674" y="3150"/>
              <a:ext cx="1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4" name="Rectangle 1062"/>
            <p:cNvSpPr>
              <a:spLocks noChangeArrowheads="1"/>
            </p:cNvSpPr>
            <p:nvPr/>
          </p:nvSpPr>
          <p:spPr bwMode="auto">
            <a:xfrm>
              <a:off x="674" y="3150"/>
              <a:ext cx="10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5" name="Line 1063"/>
            <p:cNvSpPr>
              <a:spLocks noChangeShapeType="1"/>
            </p:cNvSpPr>
            <p:nvPr/>
          </p:nvSpPr>
          <p:spPr bwMode="auto">
            <a:xfrm>
              <a:off x="788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6" name="Rectangle 1064"/>
            <p:cNvSpPr>
              <a:spLocks noChangeArrowheads="1"/>
            </p:cNvSpPr>
            <p:nvPr/>
          </p:nvSpPr>
          <p:spPr bwMode="auto">
            <a:xfrm>
              <a:off x="788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7" name="Line 1065"/>
            <p:cNvSpPr>
              <a:spLocks noChangeShapeType="1"/>
            </p:cNvSpPr>
            <p:nvPr/>
          </p:nvSpPr>
          <p:spPr bwMode="auto">
            <a:xfrm>
              <a:off x="902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8" name="Rectangle 1066"/>
            <p:cNvSpPr>
              <a:spLocks noChangeArrowheads="1"/>
            </p:cNvSpPr>
            <p:nvPr/>
          </p:nvSpPr>
          <p:spPr bwMode="auto">
            <a:xfrm>
              <a:off x="902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99" name="Line 1067"/>
            <p:cNvSpPr>
              <a:spLocks noChangeShapeType="1"/>
            </p:cNvSpPr>
            <p:nvPr/>
          </p:nvSpPr>
          <p:spPr bwMode="auto">
            <a:xfrm>
              <a:off x="1017" y="3150"/>
              <a:ext cx="1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0" name="Rectangle 1068"/>
            <p:cNvSpPr>
              <a:spLocks noChangeArrowheads="1"/>
            </p:cNvSpPr>
            <p:nvPr/>
          </p:nvSpPr>
          <p:spPr bwMode="auto">
            <a:xfrm>
              <a:off x="1017" y="3150"/>
              <a:ext cx="10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1" name="Line 1069"/>
            <p:cNvSpPr>
              <a:spLocks noChangeShapeType="1"/>
            </p:cNvSpPr>
            <p:nvPr/>
          </p:nvSpPr>
          <p:spPr bwMode="auto">
            <a:xfrm>
              <a:off x="1131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2" name="Rectangle 1070"/>
            <p:cNvSpPr>
              <a:spLocks noChangeArrowheads="1"/>
            </p:cNvSpPr>
            <p:nvPr/>
          </p:nvSpPr>
          <p:spPr bwMode="auto">
            <a:xfrm>
              <a:off x="1131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3" name="Line 1071"/>
            <p:cNvSpPr>
              <a:spLocks noChangeShapeType="1"/>
            </p:cNvSpPr>
            <p:nvPr/>
          </p:nvSpPr>
          <p:spPr bwMode="auto">
            <a:xfrm>
              <a:off x="1245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4" name="Rectangle 1072"/>
            <p:cNvSpPr>
              <a:spLocks noChangeArrowheads="1"/>
            </p:cNvSpPr>
            <p:nvPr/>
          </p:nvSpPr>
          <p:spPr bwMode="auto">
            <a:xfrm>
              <a:off x="1245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5" name="Line 1073"/>
            <p:cNvSpPr>
              <a:spLocks noChangeShapeType="1"/>
            </p:cNvSpPr>
            <p:nvPr/>
          </p:nvSpPr>
          <p:spPr bwMode="auto">
            <a:xfrm>
              <a:off x="1360" y="3150"/>
              <a:ext cx="10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6" name="Rectangle 1074"/>
            <p:cNvSpPr>
              <a:spLocks noChangeArrowheads="1"/>
            </p:cNvSpPr>
            <p:nvPr/>
          </p:nvSpPr>
          <p:spPr bwMode="auto">
            <a:xfrm>
              <a:off x="1360" y="3150"/>
              <a:ext cx="10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7" name="Line 1075"/>
            <p:cNvSpPr>
              <a:spLocks noChangeShapeType="1"/>
            </p:cNvSpPr>
            <p:nvPr/>
          </p:nvSpPr>
          <p:spPr bwMode="auto">
            <a:xfrm>
              <a:off x="1474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8" name="Rectangle 1076"/>
            <p:cNvSpPr>
              <a:spLocks noChangeArrowheads="1"/>
            </p:cNvSpPr>
            <p:nvPr/>
          </p:nvSpPr>
          <p:spPr bwMode="auto">
            <a:xfrm>
              <a:off x="1474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09" name="Line 1077"/>
            <p:cNvSpPr>
              <a:spLocks noChangeShapeType="1"/>
            </p:cNvSpPr>
            <p:nvPr/>
          </p:nvSpPr>
          <p:spPr bwMode="auto">
            <a:xfrm>
              <a:off x="1588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0" name="Rectangle 1078"/>
            <p:cNvSpPr>
              <a:spLocks noChangeArrowheads="1"/>
            </p:cNvSpPr>
            <p:nvPr/>
          </p:nvSpPr>
          <p:spPr bwMode="auto">
            <a:xfrm>
              <a:off x="1588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1" name="Rectangle 1079"/>
            <p:cNvSpPr>
              <a:spLocks noChangeArrowheads="1"/>
            </p:cNvSpPr>
            <p:nvPr/>
          </p:nvSpPr>
          <p:spPr bwMode="auto">
            <a:xfrm>
              <a:off x="1697" y="2970"/>
              <a:ext cx="6" cy="18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2" name="Line 1080"/>
            <p:cNvSpPr>
              <a:spLocks noChangeShapeType="1"/>
            </p:cNvSpPr>
            <p:nvPr/>
          </p:nvSpPr>
          <p:spPr bwMode="auto">
            <a:xfrm>
              <a:off x="1703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3" name="Rectangle 1081"/>
            <p:cNvSpPr>
              <a:spLocks noChangeArrowheads="1"/>
            </p:cNvSpPr>
            <p:nvPr/>
          </p:nvSpPr>
          <p:spPr bwMode="auto">
            <a:xfrm>
              <a:off x="1703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4" name="Line 1082"/>
            <p:cNvSpPr>
              <a:spLocks noChangeShapeType="1"/>
            </p:cNvSpPr>
            <p:nvPr/>
          </p:nvSpPr>
          <p:spPr bwMode="auto">
            <a:xfrm>
              <a:off x="1817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5" name="Rectangle 1083"/>
            <p:cNvSpPr>
              <a:spLocks noChangeArrowheads="1"/>
            </p:cNvSpPr>
            <p:nvPr/>
          </p:nvSpPr>
          <p:spPr bwMode="auto">
            <a:xfrm>
              <a:off x="1817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6" name="Line 1084"/>
            <p:cNvSpPr>
              <a:spLocks noChangeShapeType="1"/>
            </p:cNvSpPr>
            <p:nvPr/>
          </p:nvSpPr>
          <p:spPr bwMode="auto">
            <a:xfrm>
              <a:off x="1931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7" name="Rectangle 1085"/>
            <p:cNvSpPr>
              <a:spLocks noChangeArrowheads="1"/>
            </p:cNvSpPr>
            <p:nvPr/>
          </p:nvSpPr>
          <p:spPr bwMode="auto">
            <a:xfrm>
              <a:off x="1931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8" name="Line 1086"/>
            <p:cNvSpPr>
              <a:spLocks noChangeShapeType="1"/>
            </p:cNvSpPr>
            <p:nvPr/>
          </p:nvSpPr>
          <p:spPr bwMode="auto">
            <a:xfrm>
              <a:off x="2046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19" name="Rectangle 1087"/>
            <p:cNvSpPr>
              <a:spLocks noChangeArrowheads="1"/>
            </p:cNvSpPr>
            <p:nvPr/>
          </p:nvSpPr>
          <p:spPr bwMode="auto">
            <a:xfrm>
              <a:off x="2046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0" name="Line 1088"/>
            <p:cNvSpPr>
              <a:spLocks noChangeShapeType="1"/>
            </p:cNvSpPr>
            <p:nvPr/>
          </p:nvSpPr>
          <p:spPr bwMode="auto">
            <a:xfrm>
              <a:off x="2160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1" name="Rectangle 1089"/>
            <p:cNvSpPr>
              <a:spLocks noChangeArrowheads="1"/>
            </p:cNvSpPr>
            <p:nvPr/>
          </p:nvSpPr>
          <p:spPr bwMode="auto">
            <a:xfrm>
              <a:off x="2160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2" name="Rectangle 1090"/>
            <p:cNvSpPr>
              <a:spLocks noChangeArrowheads="1"/>
            </p:cNvSpPr>
            <p:nvPr/>
          </p:nvSpPr>
          <p:spPr bwMode="auto">
            <a:xfrm>
              <a:off x="2269" y="2970"/>
              <a:ext cx="5" cy="18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3" name="Line 1091"/>
            <p:cNvSpPr>
              <a:spLocks noChangeShapeType="1"/>
            </p:cNvSpPr>
            <p:nvPr/>
          </p:nvSpPr>
          <p:spPr bwMode="auto">
            <a:xfrm>
              <a:off x="2274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4" name="Rectangle 1092"/>
            <p:cNvSpPr>
              <a:spLocks noChangeArrowheads="1"/>
            </p:cNvSpPr>
            <p:nvPr/>
          </p:nvSpPr>
          <p:spPr bwMode="auto">
            <a:xfrm>
              <a:off x="2274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5" name="Rectangle 1093"/>
            <p:cNvSpPr>
              <a:spLocks noChangeArrowheads="1"/>
            </p:cNvSpPr>
            <p:nvPr/>
          </p:nvSpPr>
          <p:spPr bwMode="auto">
            <a:xfrm>
              <a:off x="2383" y="1827"/>
              <a:ext cx="6" cy="114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6" name="Line 1094"/>
            <p:cNvSpPr>
              <a:spLocks noChangeShapeType="1"/>
            </p:cNvSpPr>
            <p:nvPr/>
          </p:nvSpPr>
          <p:spPr bwMode="auto">
            <a:xfrm>
              <a:off x="2389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7" name="Rectangle 1095"/>
            <p:cNvSpPr>
              <a:spLocks noChangeArrowheads="1"/>
            </p:cNvSpPr>
            <p:nvPr/>
          </p:nvSpPr>
          <p:spPr bwMode="auto">
            <a:xfrm>
              <a:off x="2389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8" name="Rectangle 1096"/>
            <p:cNvSpPr>
              <a:spLocks noChangeArrowheads="1"/>
            </p:cNvSpPr>
            <p:nvPr/>
          </p:nvSpPr>
          <p:spPr bwMode="auto">
            <a:xfrm>
              <a:off x="2498" y="2921"/>
              <a:ext cx="5" cy="4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29" name="Line 1097"/>
            <p:cNvSpPr>
              <a:spLocks noChangeShapeType="1"/>
            </p:cNvSpPr>
            <p:nvPr/>
          </p:nvSpPr>
          <p:spPr bwMode="auto">
            <a:xfrm>
              <a:off x="2503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0" name="Rectangle 1098"/>
            <p:cNvSpPr>
              <a:spLocks noChangeArrowheads="1"/>
            </p:cNvSpPr>
            <p:nvPr/>
          </p:nvSpPr>
          <p:spPr bwMode="auto">
            <a:xfrm>
              <a:off x="2503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1" name="Rectangle 1099"/>
            <p:cNvSpPr>
              <a:spLocks noChangeArrowheads="1"/>
            </p:cNvSpPr>
            <p:nvPr/>
          </p:nvSpPr>
          <p:spPr bwMode="auto">
            <a:xfrm>
              <a:off x="2612" y="2921"/>
              <a:ext cx="5" cy="4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2" name="Line 1100"/>
            <p:cNvSpPr>
              <a:spLocks noChangeShapeType="1"/>
            </p:cNvSpPr>
            <p:nvPr/>
          </p:nvSpPr>
          <p:spPr bwMode="auto">
            <a:xfrm>
              <a:off x="2617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3" name="Rectangle 1101"/>
            <p:cNvSpPr>
              <a:spLocks noChangeArrowheads="1"/>
            </p:cNvSpPr>
            <p:nvPr/>
          </p:nvSpPr>
          <p:spPr bwMode="auto">
            <a:xfrm>
              <a:off x="2617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4" name="Rectangle 1102"/>
            <p:cNvSpPr>
              <a:spLocks noChangeArrowheads="1"/>
            </p:cNvSpPr>
            <p:nvPr/>
          </p:nvSpPr>
          <p:spPr bwMode="auto">
            <a:xfrm>
              <a:off x="2726" y="2921"/>
              <a:ext cx="6" cy="4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5" name="Line 1103"/>
            <p:cNvSpPr>
              <a:spLocks noChangeShapeType="1"/>
            </p:cNvSpPr>
            <p:nvPr/>
          </p:nvSpPr>
          <p:spPr bwMode="auto">
            <a:xfrm>
              <a:off x="2732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6" name="Rectangle 1104"/>
            <p:cNvSpPr>
              <a:spLocks noChangeArrowheads="1"/>
            </p:cNvSpPr>
            <p:nvPr/>
          </p:nvSpPr>
          <p:spPr bwMode="auto">
            <a:xfrm>
              <a:off x="2732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7" name="Line 1105"/>
            <p:cNvSpPr>
              <a:spLocks noChangeShapeType="1"/>
            </p:cNvSpPr>
            <p:nvPr/>
          </p:nvSpPr>
          <p:spPr bwMode="auto">
            <a:xfrm>
              <a:off x="2841" y="2921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8" name="Rectangle 1106"/>
            <p:cNvSpPr>
              <a:spLocks noChangeArrowheads="1"/>
            </p:cNvSpPr>
            <p:nvPr/>
          </p:nvSpPr>
          <p:spPr bwMode="auto">
            <a:xfrm>
              <a:off x="2841" y="2921"/>
              <a:ext cx="5" cy="4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39" name="Line 1107"/>
            <p:cNvSpPr>
              <a:spLocks noChangeShapeType="1"/>
            </p:cNvSpPr>
            <p:nvPr/>
          </p:nvSpPr>
          <p:spPr bwMode="auto">
            <a:xfrm>
              <a:off x="2846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0" name="Rectangle 1108"/>
            <p:cNvSpPr>
              <a:spLocks noChangeArrowheads="1"/>
            </p:cNvSpPr>
            <p:nvPr/>
          </p:nvSpPr>
          <p:spPr bwMode="auto">
            <a:xfrm>
              <a:off x="2846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1" name="Rectangle 1109"/>
            <p:cNvSpPr>
              <a:spLocks noChangeArrowheads="1"/>
            </p:cNvSpPr>
            <p:nvPr/>
          </p:nvSpPr>
          <p:spPr bwMode="auto">
            <a:xfrm>
              <a:off x="2955" y="2921"/>
              <a:ext cx="5" cy="4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2" name="Line 1110"/>
            <p:cNvSpPr>
              <a:spLocks noChangeShapeType="1"/>
            </p:cNvSpPr>
            <p:nvPr/>
          </p:nvSpPr>
          <p:spPr bwMode="auto">
            <a:xfrm>
              <a:off x="2960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3" name="Rectangle 1111"/>
            <p:cNvSpPr>
              <a:spLocks noChangeArrowheads="1"/>
            </p:cNvSpPr>
            <p:nvPr/>
          </p:nvSpPr>
          <p:spPr bwMode="auto">
            <a:xfrm>
              <a:off x="2960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4" name="Rectangle 1112"/>
            <p:cNvSpPr>
              <a:spLocks noChangeArrowheads="1"/>
            </p:cNvSpPr>
            <p:nvPr/>
          </p:nvSpPr>
          <p:spPr bwMode="auto">
            <a:xfrm>
              <a:off x="3069" y="2921"/>
              <a:ext cx="6" cy="4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5" name="Line 1113"/>
            <p:cNvSpPr>
              <a:spLocks noChangeShapeType="1"/>
            </p:cNvSpPr>
            <p:nvPr/>
          </p:nvSpPr>
          <p:spPr bwMode="auto">
            <a:xfrm>
              <a:off x="3075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6" name="Rectangle 1114"/>
            <p:cNvSpPr>
              <a:spLocks noChangeArrowheads="1"/>
            </p:cNvSpPr>
            <p:nvPr/>
          </p:nvSpPr>
          <p:spPr bwMode="auto">
            <a:xfrm>
              <a:off x="3075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7" name="Rectangle 1115"/>
            <p:cNvSpPr>
              <a:spLocks noChangeArrowheads="1"/>
            </p:cNvSpPr>
            <p:nvPr/>
          </p:nvSpPr>
          <p:spPr bwMode="auto">
            <a:xfrm>
              <a:off x="3184" y="2300"/>
              <a:ext cx="5" cy="67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8" name="Line 1116"/>
            <p:cNvSpPr>
              <a:spLocks noChangeShapeType="1"/>
            </p:cNvSpPr>
            <p:nvPr/>
          </p:nvSpPr>
          <p:spPr bwMode="auto">
            <a:xfrm>
              <a:off x="3189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49" name="Rectangle 1117"/>
            <p:cNvSpPr>
              <a:spLocks noChangeArrowheads="1"/>
            </p:cNvSpPr>
            <p:nvPr/>
          </p:nvSpPr>
          <p:spPr bwMode="auto">
            <a:xfrm>
              <a:off x="3189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0" name="Line 1118"/>
            <p:cNvSpPr>
              <a:spLocks noChangeShapeType="1"/>
            </p:cNvSpPr>
            <p:nvPr/>
          </p:nvSpPr>
          <p:spPr bwMode="auto">
            <a:xfrm>
              <a:off x="3303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1" name="Rectangle 1119"/>
            <p:cNvSpPr>
              <a:spLocks noChangeArrowheads="1"/>
            </p:cNvSpPr>
            <p:nvPr/>
          </p:nvSpPr>
          <p:spPr bwMode="auto">
            <a:xfrm>
              <a:off x="3303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2" name="Rectangle 1120"/>
            <p:cNvSpPr>
              <a:spLocks noChangeArrowheads="1"/>
            </p:cNvSpPr>
            <p:nvPr/>
          </p:nvSpPr>
          <p:spPr bwMode="auto">
            <a:xfrm>
              <a:off x="3412" y="2965"/>
              <a:ext cx="6" cy="19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3" name="Line 1121"/>
            <p:cNvSpPr>
              <a:spLocks noChangeShapeType="1"/>
            </p:cNvSpPr>
            <p:nvPr/>
          </p:nvSpPr>
          <p:spPr bwMode="auto">
            <a:xfrm>
              <a:off x="3418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4" name="Rectangle 1122"/>
            <p:cNvSpPr>
              <a:spLocks noChangeArrowheads="1"/>
            </p:cNvSpPr>
            <p:nvPr/>
          </p:nvSpPr>
          <p:spPr bwMode="auto">
            <a:xfrm>
              <a:off x="3418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5" name="Rectangle 1123"/>
            <p:cNvSpPr>
              <a:spLocks noChangeArrowheads="1"/>
            </p:cNvSpPr>
            <p:nvPr/>
          </p:nvSpPr>
          <p:spPr bwMode="auto">
            <a:xfrm>
              <a:off x="3527" y="2970"/>
              <a:ext cx="5" cy="18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6" name="Line 1124"/>
            <p:cNvSpPr>
              <a:spLocks noChangeShapeType="1"/>
            </p:cNvSpPr>
            <p:nvPr/>
          </p:nvSpPr>
          <p:spPr bwMode="auto">
            <a:xfrm>
              <a:off x="3532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7" name="Rectangle 1125"/>
            <p:cNvSpPr>
              <a:spLocks noChangeArrowheads="1"/>
            </p:cNvSpPr>
            <p:nvPr/>
          </p:nvSpPr>
          <p:spPr bwMode="auto">
            <a:xfrm>
              <a:off x="3532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8" name="Line 1126"/>
            <p:cNvSpPr>
              <a:spLocks noChangeShapeType="1"/>
            </p:cNvSpPr>
            <p:nvPr/>
          </p:nvSpPr>
          <p:spPr bwMode="auto">
            <a:xfrm>
              <a:off x="3646" y="3150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59" name="Rectangle 1127"/>
            <p:cNvSpPr>
              <a:spLocks noChangeArrowheads="1"/>
            </p:cNvSpPr>
            <p:nvPr/>
          </p:nvSpPr>
          <p:spPr bwMode="auto">
            <a:xfrm>
              <a:off x="3646" y="3150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0" name="Line 1128"/>
            <p:cNvSpPr>
              <a:spLocks noChangeShapeType="1"/>
            </p:cNvSpPr>
            <p:nvPr/>
          </p:nvSpPr>
          <p:spPr bwMode="auto">
            <a:xfrm>
              <a:off x="3755" y="2965"/>
              <a:ext cx="0" cy="19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1" name="Rectangle 1129"/>
            <p:cNvSpPr>
              <a:spLocks noChangeArrowheads="1"/>
            </p:cNvSpPr>
            <p:nvPr/>
          </p:nvSpPr>
          <p:spPr bwMode="auto">
            <a:xfrm>
              <a:off x="3755" y="2965"/>
              <a:ext cx="6" cy="19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2" name="Line 1130"/>
            <p:cNvSpPr>
              <a:spLocks noChangeShapeType="1"/>
            </p:cNvSpPr>
            <p:nvPr/>
          </p:nvSpPr>
          <p:spPr bwMode="auto">
            <a:xfrm>
              <a:off x="3761" y="3150"/>
              <a:ext cx="9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3" name="Rectangle 1131"/>
            <p:cNvSpPr>
              <a:spLocks noChangeArrowheads="1"/>
            </p:cNvSpPr>
            <p:nvPr/>
          </p:nvSpPr>
          <p:spPr bwMode="auto">
            <a:xfrm>
              <a:off x="3761" y="3150"/>
              <a:ext cx="925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4" name="Rectangle 1132"/>
            <p:cNvSpPr>
              <a:spLocks noChangeArrowheads="1"/>
            </p:cNvSpPr>
            <p:nvPr/>
          </p:nvSpPr>
          <p:spPr bwMode="auto">
            <a:xfrm>
              <a:off x="439" y="950"/>
              <a:ext cx="6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5" name="Line 1133"/>
            <p:cNvSpPr>
              <a:spLocks noChangeShapeType="1"/>
            </p:cNvSpPr>
            <p:nvPr/>
          </p:nvSpPr>
          <p:spPr bwMode="auto">
            <a:xfrm>
              <a:off x="554" y="2616"/>
              <a:ext cx="0" cy="7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6" name="Rectangle 1134"/>
            <p:cNvSpPr>
              <a:spLocks noChangeArrowheads="1"/>
            </p:cNvSpPr>
            <p:nvPr/>
          </p:nvSpPr>
          <p:spPr bwMode="auto">
            <a:xfrm>
              <a:off x="554" y="2616"/>
              <a:ext cx="5" cy="7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7" name="Rectangle 1135"/>
            <p:cNvSpPr>
              <a:spLocks noChangeArrowheads="1"/>
            </p:cNvSpPr>
            <p:nvPr/>
          </p:nvSpPr>
          <p:spPr bwMode="auto">
            <a:xfrm>
              <a:off x="668" y="950"/>
              <a:ext cx="6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8" name="Rectangle 1136"/>
            <p:cNvSpPr>
              <a:spLocks noChangeArrowheads="1"/>
            </p:cNvSpPr>
            <p:nvPr/>
          </p:nvSpPr>
          <p:spPr bwMode="auto">
            <a:xfrm>
              <a:off x="782" y="950"/>
              <a:ext cx="6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69" name="Rectangle 1137"/>
            <p:cNvSpPr>
              <a:spLocks noChangeArrowheads="1"/>
            </p:cNvSpPr>
            <p:nvPr/>
          </p:nvSpPr>
          <p:spPr bwMode="auto">
            <a:xfrm>
              <a:off x="897" y="950"/>
              <a:ext cx="5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0" name="Rectangle 1138"/>
            <p:cNvSpPr>
              <a:spLocks noChangeArrowheads="1"/>
            </p:cNvSpPr>
            <p:nvPr/>
          </p:nvSpPr>
          <p:spPr bwMode="auto">
            <a:xfrm>
              <a:off x="1011" y="950"/>
              <a:ext cx="6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1" name="Line 1139"/>
            <p:cNvSpPr>
              <a:spLocks noChangeShapeType="1"/>
            </p:cNvSpPr>
            <p:nvPr/>
          </p:nvSpPr>
          <p:spPr bwMode="auto">
            <a:xfrm>
              <a:off x="1125" y="2616"/>
              <a:ext cx="0" cy="73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2" name="Rectangle 1140"/>
            <p:cNvSpPr>
              <a:spLocks noChangeArrowheads="1"/>
            </p:cNvSpPr>
            <p:nvPr/>
          </p:nvSpPr>
          <p:spPr bwMode="auto">
            <a:xfrm>
              <a:off x="1125" y="2616"/>
              <a:ext cx="6" cy="7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3" name="Rectangle 1141"/>
            <p:cNvSpPr>
              <a:spLocks noChangeArrowheads="1"/>
            </p:cNvSpPr>
            <p:nvPr/>
          </p:nvSpPr>
          <p:spPr bwMode="auto">
            <a:xfrm>
              <a:off x="1240" y="950"/>
              <a:ext cx="5" cy="23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4" name="Rectangle 1142"/>
            <p:cNvSpPr>
              <a:spLocks noChangeArrowheads="1"/>
            </p:cNvSpPr>
            <p:nvPr/>
          </p:nvSpPr>
          <p:spPr bwMode="auto">
            <a:xfrm>
              <a:off x="1354" y="1827"/>
              <a:ext cx="6" cy="1519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5" name="Rectangle 1143"/>
            <p:cNvSpPr>
              <a:spLocks noChangeArrowheads="1"/>
            </p:cNvSpPr>
            <p:nvPr/>
          </p:nvSpPr>
          <p:spPr bwMode="auto">
            <a:xfrm>
              <a:off x="1468" y="2616"/>
              <a:ext cx="6" cy="7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6" name="Rectangle 1144"/>
            <p:cNvSpPr>
              <a:spLocks noChangeArrowheads="1"/>
            </p:cNvSpPr>
            <p:nvPr/>
          </p:nvSpPr>
          <p:spPr bwMode="auto">
            <a:xfrm>
              <a:off x="1583" y="2616"/>
              <a:ext cx="5" cy="7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7" name="Line 1145"/>
            <p:cNvSpPr>
              <a:spLocks noChangeShapeType="1"/>
            </p:cNvSpPr>
            <p:nvPr/>
          </p:nvSpPr>
          <p:spPr bwMode="auto">
            <a:xfrm>
              <a:off x="1697" y="3150"/>
              <a:ext cx="0" cy="1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8" name="Rectangle 1146"/>
            <p:cNvSpPr>
              <a:spLocks noChangeArrowheads="1"/>
            </p:cNvSpPr>
            <p:nvPr/>
          </p:nvSpPr>
          <p:spPr bwMode="auto">
            <a:xfrm>
              <a:off x="1697" y="3150"/>
              <a:ext cx="6" cy="19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79" name="Rectangle 1147"/>
            <p:cNvSpPr>
              <a:spLocks noChangeArrowheads="1"/>
            </p:cNvSpPr>
            <p:nvPr/>
          </p:nvSpPr>
          <p:spPr bwMode="auto">
            <a:xfrm>
              <a:off x="1812" y="2616"/>
              <a:ext cx="5" cy="7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0" name="Rectangle 1148"/>
            <p:cNvSpPr>
              <a:spLocks noChangeArrowheads="1"/>
            </p:cNvSpPr>
            <p:nvPr/>
          </p:nvSpPr>
          <p:spPr bwMode="auto">
            <a:xfrm>
              <a:off x="1926" y="2143"/>
              <a:ext cx="5" cy="12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1" name="Rectangle 1149"/>
            <p:cNvSpPr>
              <a:spLocks noChangeArrowheads="1"/>
            </p:cNvSpPr>
            <p:nvPr/>
          </p:nvSpPr>
          <p:spPr bwMode="auto">
            <a:xfrm>
              <a:off x="2040" y="2143"/>
              <a:ext cx="6" cy="12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2" name="Rectangle 1150"/>
            <p:cNvSpPr>
              <a:spLocks noChangeArrowheads="1"/>
            </p:cNvSpPr>
            <p:nvPr/>
          </p:nvSpPr>
          <p:spPr bwMode="auto">
            <a:xfrm>
              <a:off x="2155" y="2143"/>
              <a:ext cx="5" cy="1203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3" name="Line 1151"/>
            <p:cNvSpPr>
              <a:spLocks noChangeShapeType="1"/>
            </p:cNvSpPr>
            <p:nvPr/>
          </p:nvSpPr>
          <p:spPr bwMode="auto">
            <a:xfrm>
              <a:off x="2269" y="3150"/>
              <a:ext cx="0" cy="1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4" name="Rectangle 1152"/>
            <p:cNvSpPr>
              <a:spLocks noChangeArrowheads="1"/>
            </p:cNvSpPr>
            <p:nvPr/>
          </p:nvSpPr>
          <p:spPr bwMode="auto">
            <a:xfrm>
              <a:off x="2269" y="3150"/>
              <a:ext cx="5" cy="19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5" name="Rectangle 1153"/>
            <p:cNvSpPr>
              <a:spLocks noChangeArrowheads="1"/>
            </p:cNvSpPr>
            <p:nvPr/>
          </p:nvSpPr>
          <p:spPr bwMode="auto">
            <a:xfrm>
              <a:off x="2383" y="3150"/>
              <a:ext cx="6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6" name="Rectangle 1154"/>
            <p:cNvSpPr>
              <a:spLocks noChangeArrowheads="1"/>
            </p:cNvSpPr>
            <p:nvPr/>
          </p:nvSpPr>
          <p:spPr bwMode="auto">
            <a:xfrm>
              <a:off x="2498" y="3150"/>
              <a:ext cx="5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7" name="Rectangle 1155"/>
            <p:cNvSpPr>
              <a:spLocks noChangeArrowheads="1"/>
            </p:cNvSpPr>
            <p:nvPr/>
          </p:nvSpPr>
          <p:spPr bwMode="auto">
            <a:xfrm>
              <a:off x="2612" y="3150"/>
              <a:ext cx="5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8" name="Rectangle 1156"/>
            <p:cNvSpPr>
              <a:spLocks noChangeArrowheads="1"/>
            </p:cNvSpPr>
            <p:nvPr/>
          </p:nvSpPr>
          <p:spPr bwMode="auto">
            <a:xfrm>
              <a:off x="2726" y="3150"/>
              <a:ext cx="6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89" name="Line 1157"/>
            <p:cNvSpPr>
              <a:spLocks noChangeShapeType="1"/>
            </p:cNvSpPr>
            <p:nvPr/>
          </p:nvSpPr>
          <p:spPr bwMode="auto">
            <a:xfrm>
              <a:off x="2841" y="3150"/>
              <a:ext cx="0" cy="1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0" name="Rectangle 1158"/>
            <p:cNvSpPr>
              <a:spLocks noChangeArrowheads="1"/>
            </p:cNvSpPr>
            <p:nvPr/>
          </p:nvSpPr>
          <p:spPr bwMode="auto">
            <a:xfrm>
              <a:off x="2841" y="3150"/>
              <a:ext cx="5" cy="19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1" name="Rectangle 1159"/>
            <p:cNvSpPr>
              <a:spLocks noChangeArrowheads="1"/>
            </p:cNvSpPr>
            <p:nvPr/>
          </p:nvSpPr>
          <p:spPr bwMode="auto">
            <a:xfrm>
              <a:off x="2955" y="3150"/>
              <a:ext cx="5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2" name="Rectangle 1160"/>
            <p:cNvSpPr>
              <a:spLocks noChangeArrowheads="1"/>
            </p:cNvSpPr>
            <p:nvPr/>
          </p:nvSpPr>
          <p:spPr bwMode="auto">
            <a:xfrm>
              <a:off x="3069" y="3150"/>
              <a:ext cx="6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3" name="Rectangle 1161"/>
            <p:cNvSpPr>
              <a:spLocks noChangeArrowheads="1"/>
            </p:cNvSpPr>
            <p:nvPr/>
          </p:nvSpPr>
          <p:spPr bwMode="auto">
            <a:xfrm>
              <a:off x="3184" y="3150"/>
              <a:ext cx="5" cy="19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4" name="Rectangle 1162"/>
            <p:cNvSpPr>
              <a:spLocks noChangeArrowheads="1"/>
            </p:cNvSpPr>
            <p:nvPr/>
          </p:nvSpPr>
          <p:spPr bwMode="auto">
            <a:xfrm>
              <a:off x="3298" y="2616"/>
              <a:ext cx="5" cy="730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5" name="Line 1163"/>
            <p:cNvSpPr>
              <a:spLocks noChangeShapeType="1"/>
            </p:cNvSpPr>
            <p:nvPr/>
          </p:nvSpPr>
          <p:spPr bwMode="auto">
            <a:xfrm>
              <a:off x="3412" y="3155"/>
              <a:ext cx="0" cy="19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6" name="Rectangle 1164"/>
            <p:cNvSpPr>
              <a:spLocks noChangeArrowheads="1"/>
            </p:cNvSpPr>
            <p:nvPr/>
          </p:nvSpPr>
          <p:spPr bwMode="auto">
            <a:xfrm>
              <a:off x="3412" y="3155"/>
              <a:ext cx="6" cy="191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7" name="Line 1165"/>
            <p:cNvSpPr>
              <a:spLocks noChangeShapeType="1"/>
            </p:cNvSpPr>
            <p:nvPr/>
          </p:nvSpPr>
          <p:spPr bwMode="auto">
            <a:xfrm>
              <a:off x="3527" y="3150"/>
              <a:ext cx="0" cy="1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8" name="Rectangle 1166"/>
            <p:cNvSpPr>
              <a:spLocks noChangeArrowheads="1"/>
            </p:cNvSpPr>
            <p:nvPr/>
          </p:nvSpPr>
          <p:spPr bwMode="auto">
            <a:xfrm>
              <a:off x="3527" y="3150"/>
              <a:ext cx="5" cy="19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99" name="Rectangle 1167"/>
            <p:cNvSpPr>
              <a:spLocks noChangeArrowheads="1"/>
            </p:cNvSpPr>
            <p:nvPr/>
          </p:nvSpPr>
          <p:spPr bwMode="auto">
            <a:xfrm>
              <a:off x="3641" y="2458"/>
              <a:ext cx="5" cy="888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0" name="Rectangle 1168"/>
            <p:cNvSpPr>
              <a:spLocks noChangeArrowheads="1"/>
            </p:cNvSpPr>
            <p:nvPr/>
          </p:nvSpPr>
          <p:spPr bwMode="auto">
            <a:xfrm>
              <a:off x="3755" y="3155"/>
              <a:ext cx="6" cy="191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1" name="Line 1169"/>
            <p:cNvSpPr>
              <a:spLocks noChangeShapeType="1"/>
            </p:cNvSpPr>
            <p:nvPr/>
          </p:nvSpPr>
          <p:spPr bwMode="auto">
            <a:xfrm>
              <a:off x="4686" y="754"/>
              <a:ext cx="0" cy="259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2" name="Rectangle 1170"/>
            <p:cNvSpPr>
              <a:spLocks noChangeArrowheads="1"/>
            </p:cNvSpPr>
            <p:nvPr/>
          </p:nvSpPr>
          <p:spPr bwMode="auto">
            <a:xfrm>
              <a:off x="4686" y="754"/>
              <a:ext cx="6" cy="25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3" name="Line 1171"/>
            <p:cNvSpPr>
              <a:spLocks noChangeShapeType="1"/>
            </p:cNvSpPr>
            <p:nvPr/>
          </p:nvSpPr>
          <p:spPr bwMode="auto">
            <a:xfrm>
              <a:off x="5765" y="950"/>
              <a:ext cx="0" cy="239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4" name="Rectangle 1172"/>
            <p:cNvSpPr>
              <a:spLocks noChangeArrowheads="1"/>
            </p:cNvSpPr>
            <p:nvPr/>
          </p:nvSpPr>
          <p:spPr bwMode="auto">
            <a:xfrm>
              <a:off x="5765" y="950"/>
              <a:ext cx="5" cy="239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5" name="Rectangle 1173"/>
            <p:cNvSpPr>
              <a:spLocks noChangeArrowheads="1"/>
            </p:cNvSpPr>
            <p:nvPr/>
          </p:nvSpPr>
          <p:spPr bwMode="auto">
            <a:xfrm>
              <a:off x="31" y="3629"/>
              <a:ext cx="5" cy="256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6" name="Line 1174"/>
            <p:cNvSpPr>
              <a:spLocks noChangeShapeType="1"/>
            </p:cNvSpPr>
            <p:nvPr/>
          </p:nvSpPr>
          <p:spPr bwMode="auto">
            <a:xfrm>
              <a:off x="31" y="945"/>
              <a:ext cx="573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7" name="Rectangle 1175"/>
            <p:cNvSpPr>
              <a:spLocks noChangeArrowheads="1"/>
            </p:cNvSpPr>
            <p:nvPr/>
          </p:nvSpPr>
          <p:spPr bwMode="auto">
            <a:xfrm>
              <a:off x="31" y="945"/>
              <a:ext cx="5739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8" name="Line 1176"/>
            <p:cNvSpPr>
              <a:spLocks noChangeShapeType="1"/>
            </p:cNvSpPr>
            <p:nvPr/>
          </p:nvSpPr>
          <p:spPr bwMode="auto">
            <a:xfrm>
              <a:off x="4473" y="1108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09" name="Rectangle 1177"/>
            <p:cNvSpPr>
              <a:spLocks noChangeArrowheads="1"/>
            </p:cNvSpPr>
            <p:nvPr/>
          </p:nvSpPr>
          <p:spPr bwMode="auto">
            <a:xfrm>
              <a:off x="4692" y="1102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0" name="Line 1178"/>
            <p:cNvSpPr>
              <a:spLocks noChangeShapeType="1"/>
            </p:cNvSpPr>
            <p:nvPr/>
          </p:nvSpPr>
          <p:spPr bwMode="auto">
            <a:xfrm>
              <a:off x="4692" y="1260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1" name="Rectangle 1179"/>
            <p:cNvSpPr>
              <a:spLocks noChangeArrowheads="1"/>
            </p:cNvSpPr>
            <p:nvPr/>
          </p:nvSpPr>
          <p:spPr bwMode="auto">
            <a:xfrm>
              <a:off x="4692" y="1260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2" name="Line 1180"/>
            <p:cNvSpPr>
              <a:spLocks noChangeShapeType="1"/>
            </p:cNvSpPr>
            <p:nvPr/>
          </p:nvSpPr>
          <p:spPr bwMode="auto">
            <a:xfrm>
              <a:off x="4692" y="1440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3" name="Rectangle 1181"/>
            <p:cNvSpPr>
              <a:spLocks noChangeArrowheads="1"/>
            </p:cNvSpPr>
            <p:nvPr/>
          </p:nvSpPr>
          <p:spPr bwMode="auto">
            <a:xfrm>
              <a:off x="4692" y="1440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4" name="Line 1182"/>
            <p:cNvSpPr>
              <a:spLocks noChangeShapeType="1"/>
            </p:cNvSpPr>
            <p:nvPr/>
          </p:nvSpPr>
          <p:spPr bwMode="auto">
            <a:xfrm>
              <a:off x="4692" y="1669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5" name="Rectangle 1183"/>
            <p:cNvSpPr>
              <a:spLocks noChangeArrowheads="1"/>
            </p:cNvSpPr>
            <p:nvPr/>
          </p:nvSpPr>
          <p:spPr bwMode="auto">
            <a:xfrm>
              <a:off x="4692" y="1669"/>
              <a:ext cx="107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6" name="Line 1184"/>
            <p:cNvSpPr>
              <a:spLocks noChangeShapeType="1"/>
            </p:cNvSpPr>
            <p:nvPr/>
          </p:nvSpPr>
          <p:spPr bwMode="auto">
            <a:xfrm>
              <a:off x="4692" y="1827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7" name="Rectangle 1185"/>
            <p:cNvSpPr>
              <a:spLocks noChangeArrowheads="1"/>
            </p:cNvSpPr>
            <p:nvPr/>
          </p:nvSpPr>
          <p:spPr bwMode="auto">
            <a:xfrm>
              <a:off x="4692" y="1827"/>
              <a:ext cx="107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8" name="Line 1186"/>
            <p:cNvSpPr>
              <a:spLocks noChangeShapeType="1"/>
            </p:cNvSpPr>
            <p:nvPr/>
          </p:nvSpPr>
          <p:spPr bwMode="auto">
            <a:xfrm>
              <a:off x="4682" y="1985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19" name="Rectangle 1187"/>
            <p:cNvSpPr>
              <a:spLocks noChangeArrowheads="1"/>
            </p:cNvSpPr>
            <p:nvPr/>
          </p:nvSpPr>
          <p:spPr bwMode="auto">
            <a:xfrm>
              <a:off x="4692" y="1985"/>
              <a:ext cx="107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0" name="Line 1188"/>
            <p:cNvSpPr>
              <a:spLocks noChangeShapeType="1"/>
            </p:cNvSpPr>
            <p:nvPr/>
          </p:nvSpPr>
          <p:spPr bwMode="auto">
            <a:xfrm>
              <a:off x="4692" y="2143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1" name="Rectangle 1189"/>
            <p:cNvSpPr>
              <a:spLocks noChangeArrowheads="1"/>
            </p:cNvSpPr>
            <p:nvPr/>
          </p:nvSpPr>
          <p:spPr bwMode="auto">
            <a:xfrm>
              <a:off x="4692" y="2143"/>
              <a:ext cx="107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2" name="Line 1190"/>
            <p:cNvSpPr>
              <a:spLocks noChangeShapeType="1"/>
            </p:cNvSpPr>
            <p:nvPr/>
          </p:nvSpPr>
          <p:spPr bwMode="auto">
            <a:xfrm>
              <a:off x="4692" y="2300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3" name="Rectangle 1191"/>
            <p:cNvSpPr>
              <a:spLocks noChangeArrowheads="1"/>
            </p:cNvSpPr>
            <p:nvPr/>
          </p:nvSpPr>
          <p:spPr bwMode="auto">
            <a:xfrm>
              <a:off x="4692" y="2300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4" name="Line 1192"/>
            <p:cNvSpPr>
              <a:spLocks noChangeShapeType="1"/>
            </p:cNvSpPr>
            <p:nvPr/>
          </p:nvSpPr>
          <p:spPr bwMode="auto">
            <a:xfrm>
              <a:off x="4692" y="2458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5" name="Rectangle 1193"/>
            <p:cNvSpPr>
              <a:spLocks noChangeArrowheads="1"/>
            </p:cNvSpPr>
            <p:nvPr/>
          </p:nvSpPr>
          <p:spPr bwMode="auto">
            <a:xfrm>
              <a:off x="4692" y="2458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6" name="Line 1194"/>
            <p:cNvSpPr>
              <a:spLocks noChangeShapeType="1"/>
            </p:cNvSpPr>
            <p:nvPr/>
          </p:nvSpPr>
          <p:spPr bwMode="auto">
            <a:xfrm>
              <a:off x="4692" y="2616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7" name="Rectangle 1195"/>
            <p:cNvSpPr>
              <a:spLocks noChangeArrowheads="1"/>
            </p:cNvSpPr>
            <p:nvPr/>
          </p:nvSpPr>
          <p:spPr bwMode="auto">
            <a:xfrm>
              <a:off x="4692" y="2616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8" name="Line 1196"/>
            <p:cNvSpPr>
              <a:spLocks noChangeShapeType="1"/>
            </p:cNvSpPr>
            <p:nvPr/>
          </p:nvSpPr>
          <p:spPr bwMode="auto">
            <a:xfrm>
              <a:off x="3646" y="2796"/>
              <a:ext cx="10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29" name="Rectangle 1197"/>
            <p:cNvSpPr>
              <a:spLocks noChangeArrowheads="1"/>
            </p:cNvSpPr>
            <p:nvPr/>
          </p:nvSpPr>
          <p:spPr bwMode="auto">
            <a:xfrm>
              <a:off x="3646" y="2796"/>
              <a:ext cx="109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30" name="Line 1198"/>
            <p:cNvSpPr>
              <a:spLocks noChangeShapeType="1"/>
            </p:cNvSpPr>
            <p:nvPr/>
          </p:nvSpPr>
          <p:spPr bwMode="auto">
            <a:xfrm>
              <a:off x="4692" y="2921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31" name="Rectangle 1199"/>
            <p:cNvSpPr>
              <a:spLocks noChangeArrowheads="1"/>
            </p:cNvSpPr>
            <p:nvPr/>
          </p:nvSpPr>
          <p:spPr bwMode="auto">
            <a:xfrm>
              <a:off x="4692" y="2921"/>
              <a:ext cx="1078" cy="6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32" name="Line 1200"/>
            <p:cNvSpPr>
              <a:spLocks noChangeShapeType="1"/>
            </p:cNvSpPr>
            <p:nvPr/>
          </p:nvSpPr>
          <p:spPr bwMode="auto">
            <a:xfrm>
              <a:off x="4692" y="3150"/>
              <a:ext cx="107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33" name="Rectangle 1201"/>
            <p:cNvSpPr>
              <a:spLocks noChangeArrowheads="1"/>
            </p:cNvSpPr>
            <p:nvPr/>
          </p:nvSpPr>
          <p:spPr bwMode="auto">
            <a:xfrm>
              <a:off x="4692" y="3150"/>
              <a:ext cx="1078" cy="5"/>
            </a:xfrm>
            <a:prstGeom prst="rect">
              <a:avLst/>
            </a:prstGeom>
            <a:blipFill dpi="0" rotWithShape="0">
              <a:blip r:embed="rId6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06" name="Rectangle 45"/>
          <p:cNvSpPr>
            <a:spLocks noChangeArrowheads="1"/>
          </p:cNvSpPr>
          <p:nvPr/>
        </p:nvSpPr>
        <p:spPr bwMode="auto">
          <a:xfrm>
            <a:off x="6082777" y="2088356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7" name="Rectangle 45"/>
          <p:cNvSpPr>
            <a:spLocks noChangeArrowheads="1"/>
          </p:cNvSpPr>
          <p:nvPr/>
        </p:nvSpPr>
        <p:spPr bwMode="auto">
          <a:xfrm>
            <a:off x="7524766" y="2094491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8" name="Rectangle 45"/>
          <p:cNvSpPr>
            <a:spLocks noChangeArrowheads="1"/>
          </p:cNvSpPr>
          <p:nvPr/>
        </p:nvSpPr>
        <p:spPr bwMode="auto">
          <a:xfrm>
            <a:off x="6100765" y="2964432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9" name="Rectangle 45"/>
          <p:cNvSpPr>
            <a:spLocks noChangeArrowheads="1"/>
          </p:cNvSpPr>
          <p:nvPr/>
        </p:nvSpPr>
        <p:spPr bwMode="auto">
          <a:xfrm>
            <a:off x="7539038" y="2750896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0" name="Rectangle 45"/>
          <p:cNvSpPr>
            <a:spLocks noChangeArrowheads="1"/>
          </p:cNvSpPr>
          <p:nvPr/>
        </p:nvSpPr>
        <p:spPr bwMode="auto">
          <a:xfrm>
            <a:off x="7539038" y="2978040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1" name="Rectangle 45"/>
          <p:cNvSpPr>
            <a:spLocks noChangeArrowheads="1"/>
          </p:cNvSpPr>
          <p:nvPr/>
        </p:nvSpPr>
        <p:spPr bwMode="auto">
          <a:xfrm>
            <a:off x="6082777" y="3485712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2" name="Rectangle 45"/>
          <p:cNvSpPr>
            <a:spLocks noChangeArrowheads="1"/>
          </p:cNvSpPr>
          <p:nvPr/>
        </p:nvSpPr>
        <p:spPr bwMode="auto">
          <a:xfrm>
            <a:off x="7498638" y="3491736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3" name="Rectangle 45"/>
          <p:cNvSpPr>
            <a:spLocks noChangeArrowheads="1"/>
          </p:cNvSpPr>
          <p:nvPr/>
        </p:nvSpPr>
        <p:spPr bwMode="auto">
          <a:xfrm>
            <a:off x="6089648" y="3741496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4" name="Rectangle 45"/>
          <p:cNvSpPr>
            <a:spLocks noChangeArrowheads="1"/>
          </p:cNvSpPr>
          <p:nvPr/>
        </p:nvSpPr>
        <p:spPr bwMode="auto">
          <a:xfrm>
            <a:off x="7492830" y="3743325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5" name="Rectangle 109"/>
          <p:cNvSpPr>
            <a:spLocks noChangeArrowheads="1"/>
          </p:cNvSpPr>
          <p:nvPr/>
        </p:nvSpPr>
        <p:spPr bwMode="auto">
          <a:xfrm>
            <a:off x="7512183" y="4697414"/>
            <a:ext cx="12856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Распределение бюджета,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рейтинговая оценка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6" name="Rectangle 45"/>
          <p:cNvSpPr>
            <a:spLocks noChangeArrowheads="1"/>
          </p:cNvSpPr>
          <p:nvPr/>
        </p:nvSpPr>
        <p:spPr bwMode="auto">
          <a:xfrm>
            <a:off x="6128542" y="4729162"/>
            <a:ext cx="349250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Оплата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812" y="284550"/>
            <a:ext cx="8522895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Система классификации по КСГ: </a:t>
            </a:r>
            <a:r>
              <a:rPr lang="ru-RU" sz="3200" b="1" dirty="0">
                <a:solidFill>
                  <a:srgbClr val="FF0000"/>
                </a:solidFill>
              </a:rPr>
              <a:t>Копировать, дорабатывать или создавать самостоятельно?</a:t>
            </a:r>
            <a:r>
              <a:rPr lang="en-GB" sz="3200" b="1" dirty="0">
                <a:solidFill>
                  <a:srgbClr val="FF0000"/>
                </a:solidFill>
              </a:rPr>
              <a:t/>
            </a:r>
            <a:br>
              <a:rPr lang="en-GB" sz="3200" b="1" dirty="0">
                <a:solidFill>
                  <a:srgbClr val="FF0000"/>
                </a:solidFill>
              </a:rPr>
            </a:b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pic>
        <p:nvPicPr>
          <p:cNvPr id="7" name="Picture 2" descr="DRG histo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9144000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0"/>
          <p:cNvSpPr/>
          <p:nvPr/>
        </p:nvSpPr>
        <p:spPr>
          <a:xfrm flipV="1">
            <a:off x="3616324" y="5980920"/>
            <a:ext cx="498475" cy="26352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4943474" y="5980920"/>
            <a:ext cx="2209800" cy="268287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Rechteck 12"/>
          <p:cNvSpPr/>
          <p:nvPr/>
        </p:nvSpPr>
        <p:spPr>
          <a:xfrm flipV="1">
            <a:off x="7956376" y="5966630"/>
            <a:ext cx="792087" cy="30346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echteck 13"/>
          <p:cNvSpPr/>
          <p:nvPr/>
        </p:nvSpPr>
        <p:spPr>
          <a:xfrm flipV="1">
            <a:off x="7154862" y="5980920"/>
            <a:ext cx="498475" cy="263525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 flipV="1">
            <a:off x="2514599" y="5966632"/>
            <a:ext cx="457200" cy="277813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666749" y="5980920"/>
            <a:ext cx="1447800" cy="282575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323527" y="5980920"/>
            <a:ext cx="343222" cy="28257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4" grpId="0" animBg="1"/>
      <p:bldP spid="15" grpId="0" animBg="1"/>
      <p:bldP spid="16" grpId="0" animBg="1"/>
      <p:bldP spid="16" grpId="1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323528" y="86870"/>
            <a:ext cx="8229600" cy="792163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</a:rPr>
              <a:t>Основные компоненты\этапы разработки системы КСГ 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1429868" y="3769296"/>
            <a:ext cx="1492270" cy="1081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Система классификации  больных</a:t>
            </a:r>
            <a:endParaRPr lang="en-GB" sz="1400" b="1" dirty="0"/>
          </a:p>
        </p:txBody>
      </p:sp>
      <p:sp>
        <p:nvSpPr>
          <p:cNvPr id="31" name="Abgerundetes Rechteck 30"/>
          <p:cNvSpPr/>
          <p:nvPr/>
        </p:nvSpPr>
        <p:spPr bwMode="auto">
          <a:xfrm>
            <a:off x="1793426" y="1989708"/>
            <a:ext cx="1439862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Сбор данных</a:t>
            </a:r>
            <a:endParaRPr lang="en-GB" sz="1400" b="1" dirty="0"/>
          </a:p>
        </p:txBody>
      </p:sp>
      <p:sp>
        <p:nvSpPr>
          <p:cNvPr id="32" name="Abgerundetes Rechteck 31"/>
          <p:cNvSpPr/>
          <p:nvPr/>
        </p:nvSpPr>
        <p:spPr bwMode="auto">
          <a:xfrm>
            <a:off x="4573140" y="2842192"/>
            <a:ext cx="1714511" cy="1163641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Ценообразование</a:t>
            </a:r>
            <a:endParaRPr lang="en-GB" sz="1400" b="1" dirty="0"/>
          </a:p>
        </p:txBody>
      </p:sp>
      <p:sp>
        <p:nvSpPr>
          <p:cNvPr id="33" name="Abgerundetes Rechteck 32"/>
          <p:cNvSpPr/>
          <p:nvPr/>
        </p:nvSpPr>
        <p:spPr bwMode="auto">
          <a:xfrm>
            <a:off x="6762300" y="2985068"/>
            <a:ext cx="2025682" cy="102076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Фактические выплаты стационарам</a:t>
            </a:r>
            <a:endParaRPr lang="en-GB" sz="1400" b="1" dirty="0"/>
          </a:p>
        </p:txBody>
      </p:sp>
      <p:sp>
        <p:nvSpPr>
          <p:cNvPr id="34" name="Pfeil nach rechts 33"/>
          <p:cNvSpPr/>
          <p:nvPr/>
        </p:nvSpPr>
        <p:spPr bwMode="auto">
          <a:xfrm>
            <a:off x="4025451" y="2904108"/>
            <a:ext cx="609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Pfeil nach rechts 34"/>
          <p:cNvSpPr/>
          <p:nvPr/>
        </p:nvSpPr>
        <p:spPr bwMode="auto">
          <a:xfrm>
            <a:off x="6206676" y="2889821"/>
            <a:ext cx="482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Abgerundetes Rechteck 35"/>
          <p:cNvSpPr/>
          <p:nvPr/>
        </p:nvSpPr>
        <p:spPr bwMode="auto">
          <a:xfrm>
            <a:off x="1896613" y="4531296"/>
            <a:ext cx="1700213" cy="827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Диагноз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Процедуры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Сложность</a:t>
            </a:r>
            <a:r>
              <a:rPr lang="en-GB" sz="1100" dirty="0" smtClean="0"/>
              <a:t>/</a:t>
            </a:r>
            <a:r>
              <a:rPr lang="ru-RU" sz="1100" dirty="0" smtClean="0"/>
              <a:t>тяжесть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Частота пересмотров</a:t>
            </a:r>
            <a:endParaRPr lang="en-GB" sz="11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7" name="Abgerundetes Rechteck 36"/>
          <p:cNvSpPr/>
          <p:nvPr/>
        </p:nvSpPr>
        <p:spPr bwMode="auto">
          <a:xfrm>
            <a:off x="2287124" y="2492946"/>
            <a:ext cx="2000264" cy="92132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Демографические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Клинические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Данные о затратах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Размеры выборки</a:t>
            </a:r>
            <a:r>
              <a:rPr lang="en-GB" sz="1100" dirty="0" smtClean="0"/>
              <a:t>, </a:t>
            </a:r>
            <a:r>
              <a:rPr lang="ru-RU" sz="1100" dirty="0" smtClean="0"/>
              <a:t>периодичность обновлений</a:t>
            </a:r>
            <a:endParaRPr lang="en-GB" sz="1100" dirty="0"/>
          </a:p>
        </p:txBody>
      </p:sp>
      <p:sp>
        <p:nvSpPr>
          <p:cNvPr id="38" name="Abgerundetes Rechteck 37"/>
          <p:cNvSpPr/>
          <p:nvPr/>
        </p:nvSpPr>
        <p:spPr bwMode="auto">
          <a:xfrm>
            <a:off x="4716016" y="3501008"/>
            <a:ext cx="2000264" cy="105569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Удельный вес затрат</a:t>
            </a:r>
            <a:endParaRPr lang="en-GB" sz="1100" dirty="0" smtClean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 smtClean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Базовые  расценки</a:t>
            </a: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 smtClean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Цены</a:t>
            </a:r>
            <a:r>
              <a:rPr lang="en-GB" sz="1100" dirty="0" smtClean="0">
                <a:solidFill>
                  <a:srgbClr val="000000"/>
                </a:solidFill>
              </a:rPr>
              <a:t>/</a:t>
            </a:r>
            <a:r>
              <a:rPr lang="ru-RU" sz="1100" dirty="0" smtClean="0">
                <a:solidFill>
                  <a:srgbClr val="000000"/>
                </a:solidFill>
              </a:rPr>
              <a:t>тарифы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ru-RU" sz="1100" dirty="0" smtClean="0">
                <a:solidFill>
                  <a:srgbClr val="000000"/>
                </a:solidFill>
              </a:rPr>
              <a:t> На что опираться: средний уровень или затраты передовых стационаров</a:t>
            </a:r>
            <a:endParaRPr lang="en-GB" sz="1100" dirty="0">
              <a:solidFill>
                <a:srgbClr val="000000"/>
              </a:solidFill>
            </a:endParaRPr>
          </a:p>
          <a:p>
            <a:pPr defTabSz="488950">
              <a:defRPr/>
            </a:pP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39" name="Abgerundetes Rechteck 38"/>
          <p:cNvSpPr/>
          <p:nvPr/>
        </p:nvSpPr>
        <p:spPr bwMode="auto">
          <a:xfrm>
            <a:off x="6859156" y="3501008"/>
            <a:ext cx="1928826" cy="112713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200" dirty="0"/>
              <a:t> </a:t>
            </a:r>
            <a:r>
              <a:rPr lang="ru-RU" sz="1200" dirty="0" smtClean="0"/>
              <a:t>Пределы объема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Выпадающие значения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 </a:t>
            </a:r>
            <a:r>
              <a:rPr lang="ru-RU" sz="1100" dirty="0" err="1" smtClean="0"/>
              <a:t>Высокозатратные</a:t>
            </a:r>
            <a:r>
              <a:rPr lang="ru-RU" sz="1100" dirty="0" smtClean="0"/>
              <a:t> случаи</a:t>
            </a:r>
            <a:endParaRPr lang="en-GB" sz="1100" dirty="0" smtClean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 smtClean="0"/>
              <a:t> </a:t>
            </a:r>
            <a:r>
              <a:rPr lang="ru-RU" sz="1100" dirty="0" smtClean="0"/>
              <a:t>Качество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Переговоры</a:t>
            </a:r>
            <a:endParaRPr lang="en-GB" dirty="0"/>
          </a:p>
        </p:txBody>
      </p:sp>
      <p:sp>
        <p:nvSpPr>
          <p:cNvPr id="40" name="Pfeil nach rechts 39"/>
          <p:cNvSpPr/>
          <p:nvPr/>
        </p:nvSpPr>
        <p:spPr bwMode="auto">
          <a:xfrm>
            <a:off x="3017388" y="3824858"/>
            <a:ext cx="1584325" cy="48736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Pfeil nach rechts 40"/>
          <p:cNvSpPr/>
          <p:nvPr/>
        </p:nvSpPr>
        <p:spPr bwMode="auto">
          <a:xfrm rot="5400000">
            <a:off x="1827557" y="3295427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Pfeil nach rechts 43"/>
          <p:cNvSpPr/>
          <p:nvPr/>
        </p:nvSpPr>
        <p:spPr bwMode="auto">
          <a:xfrm rot="16200000">
            <a:off x="1830732" y="3133502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Ellipse 21"/>
          <p:cNvSpPr/>
          <p:nvPr/>
        </p:nvSpPr>
        <p:spPr>
          <a:xfrm>
            <a:off x="281233" y="3495450"/>
            <a:ext cx="4320480" cy="23762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14356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Система классификации больных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7504" y="714356"/>
            <a:ext cx="9036496" cy="5378940"/>
          </a:xfrm>
        </p:spPr>
        <p:txBody>
          <a:bodyPr/>
          <a:lstStyle/>
          <a:p>
            <a:pPr>
              <a:buNone/>
            </a:pPr>
            <a:r>
              <a:rPr lang="ru-RU" sz="2200" b="1" dirty="0" smtClean="0"/>
              <a:t>Классификационные критерии, используемые в европейских странах</a:t>
            </a:r>
            <a:endParaRPr lang="en-GB" sz="2200" b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781457"/>
              </p:ext>
            </p:extLst>
          </p:nvPr>
        </p:nvGraphicFramePr>
        <p:xfrm>
          <a:off x="219345" y="1196752"/>
          <a:ext cx="8777317" cy="5377623"/>
        </p:xfrm>
        <a:graphic>
          <a:graphicData uri="http://schemas.openxmlformats.org/drawingml/2006/table">
            <a:tbl>
              <a:tblPr/>
              <a:tblGrid>
                <a:gridCol w="35515"/>
                <a:gridCol w="115426"/>
                <a:gridCol w="2531727"/>
                <a:gridCol w="630151"/>
                <a:gridCol w="610745"/>
                <a:gridCol w="682559"/>
                <a:gridCol w="606720"/>
                <a:gridCol w="758398"/>
                <a:gridCol w="758397"/>
                <a:gridCol w="682559"/>
                <a:gridCol w="670793"/>
                <a:gridCol w="694327"/>
              </a:tblGrid>
              <a:tr h="8024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AP-DRG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AR-DRG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G-DRG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GHM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NordDRG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HRG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JGP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LKF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DBC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24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Характеристики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больных</a:t>
                      </a:r>
                      <a:endParaRPr lang="de-DE" sz="11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Возраст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Пол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Диагноз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Новообразования,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вкл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злокачественные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Вес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тела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новорожденные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Психическое состояние, правовой статус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4446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Медицинские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и управленческие переменные</a:t>
                      </a:r>
                      <a:endParaRPr lang="de-DE" sz="11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2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Вид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госпитализации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Процедуры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Искусственная вентиляция легких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Вид выписки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Срок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пребывания в стационаре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амбулаторная помощь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36421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Структурные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характеристики</a:t>
                      </a:r>
                      <a:endParaRPr lang="de-DE" sz="1100" b="1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2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Отделение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стационар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амбулатория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реанимация и т.д.</a:t>
                      </a:r>
                      <a:r>
                        <a:rPr lang="de-DE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Специализированное отделение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Медицинская специализация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0248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Требования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к оказываемой помощи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88837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Уровни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тяжести</a:t>
                      </a:r>
                      <a:r>
                        <a:rPr lang="de-DE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сложности</a:t>
                      </a:r>
                      <a:endParaRPr lang="de-DE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3*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без ограничений </a:t>
                      </a:r>
                      <a:endParaRPr lang="de-DE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5**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без ограничений </a:t>
                      </a:r>
                      <a:endParaRPr lang="de-DE" sz="9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l" fontAlgn="b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овокупная оценка сложности случая</a:t>
                      </a:r>
                      <a:endParaRPr lang="de-DE" sz="11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  <a:p>
                      <a:pPr algn="ctr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PCCL</a:t>
                      </a:r>
                    </a:p>
                    <a:p>
                      <a:pPr algn="ctr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PCCL</a:t>
                      </a:r>
                    </a:p>
                    <a:p>
                      <a:pPr algn="ctr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x</a:t>
                      </a:r>
                    </a:p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3663" marR="3663" marT="36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20551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PCCL =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уровень клинической сложности случая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0248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не упоминается в явной форме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серьезные осложнения и побочные заболевания на уровне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MDC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плюс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уровня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тяжести на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уровне КСГ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80248">
                <a:tc gridSpan="12"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** 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уровня тяжести плюс одна однородная группа больных при краткосрочной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госпитализации или  оказании амбулаторной помощи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l" fontAlgn="ctr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63" marR="3663" marT="36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Ellipse 7"/>
          <p:cNvSpPr/>
          <p:nvPr/>
        </p:nvSpPr>
        <p:spPr>
          <a:xfrm>
            <a:off x="107504" y="4797152"/>
            <a:ext cx="9001000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Пример</a:t>
            </a:r>
            <a:r>
              <a:rPr lang="en-GB" sz="3200" b="1" dirty="0" smtClean="0">
                <a:solidFill>
                  <a:srgbClr val="FF0000"/>
                </a:solidFill>
              </a:rPr>
              <a:t>: </a:t>
            </a:r>
            <a:r>
              <a:rPr lang="ru-RU" sz="3200" b="1" dirty="0" err="1" smtClean="0">
                <a:solidFill>
                  <a:srgbClr val="FF0000"/>
                </a:solidFill>
              </a:rPr>
              <a:t>аппендэктомия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r="17828" b="55640"/>
          <a:stretch>
            <a:fillRect/>
          </a:stretch>
        </p:blipFill>
        <p:spPr bwMode="auto">
          <a:xfrm>
            <a:off x="3175" y="479515"/>
            <a:ext cx="9144000" cy="3545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t="62256" r="18040" b="8255"/>
          <a:stretch>
            <a:fillRect/>
          </a:stretch>
        </p:blipFill>
        <p:spPr bwMode="auto">
          <a:xfrm>
            <a:off x="494" y="4013551"/>
            <a:ext cx="9133368" cy="23599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23527" y="513396"/>
            <a:ext cx="706159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sz="700" dirty="0" err="1" smtClean="0"/>
              <a:t>Классифик</a:t>
            </a:r>
            <a:r>
              <a:rPr lang="ru-RU" sz="700" dirty="0" smtClean="0"/>
              <a:t>. признаки</a:t>
            </a:r>
            <a:endParaRPr lang="en-US" sz="700" dirty="0"/>
          </a:p>
        </p:txBody>
      </p:sp>
      <p:sp>
        <p:nvSpPr>
          <p:cNvPr id="10" name="TextBox 9"/>
          <p:cNvSpPr txBox="1"/>
          <p:nvPr/>
        </p:nvSpPr>
        <p:spPr>
          <a:xfrm>
            <a:off x="5017" y="845382"/>
            <a:ext cx="959090" cy="2000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700" dirty="0" smtClean="0"/>
              <a:t>Страна</a:t>
            </a:r>
            <a:endParaRPr lang="en-US" sz="700" dirty="0"/>
          </a:p>
        </p:txBody>
      </p:sp>
      <p:sp>
        <p:nvSpPr>
          <p:cNvPr id="11" name="TextBox 10"/>
          <p:cNvSpPr txBox="1"/>
          <p:nvPr/>
        </p:nvSpPr>
        <p:spPr>
          <a:xfrm>
            <a:off x="127460" y="1277000"/>
            <a:ext cx="90222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Австрия</a:t>
            </a:r>
          </a:p>
          <a:p>
            <a:endParaRPr lang="ru-RU" sz="12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31234" y="2252420"/>
            <a:ext cx="8328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Англия</a:t>
            </a:r>
          </a:p>
          <a:p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137739" y="3290429"/>
            <a:ext cx="83285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Эстония</a:t>
            </a:r>
          </a:p>
          <a:p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21940" y="703167"/>
            <a:ext cx="445604" cy="1452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en-US" sz="700" dirty="0"/>
          </a:p>
        </p:txBody>
      </p:sp>
      <p:sp>
        <p:nvSpPr>
          <p:cNvPr id="15" name="TextBox 14"/>
          <p:cNvSpPr txBox="1"/>
          <p:nvPr/>
        </p:nvSpPr>
        <p:spPr>
          <a:xfrm>
            <a:off x="103053" y="4975706"/>
            <a:ext cx="9266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Германия</a:t>
            </a:r>
          </a:p>
          <a:p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1112763" y="638136"/>
            <a:ext cx="57606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МДС</a:t>
            </a:r>
          </a:p>
          <a:p>
            <a:endParaRPr lang="ru-RU" sz="9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66305" y="629939"/>
            <a:ext cx="576064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Тип КСГ</a:t>
            </a:r>
            <a:endParaRPr lang="ru-RU" sz="9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17898" y="591970"/>
            <a:ext cx="796380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Операция</a:t>
            </a:r>
          </a:p>
          <a:p>
            <a:endParaRPr lang="ru-RU" sz="9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311627" y="620504"/>
            <a:ext cx="838135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Настройки</a:t>
            </a:r>
          </a:p>
          <a:p>
            <a:endParaRPr lang="ru-RU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283435" y="629939"/>
            <a:ext cx="877928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Диагноз</a:t>
            </a:r>
          </a:p>
          <a:p>
            <a:pPr algn="ctr"/>
            <a:endParaRPr lang="ru-RU" sz="9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166533" y="524833"/>
            <a:ext cx="798782" cy="507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ru-RU" sz="900" b="1" dirty="0" smtClean="0"/>
          </a:p>
          <a:p>
            <a:r>
              <a:rPr lang="ru-RU" sz="900" b="1" dirty="0" smtClean="0"/>
              <a:t>Осложнен</a:t>
            </a:r>
          </a:p>
          <a:p>
            <a:r>
              <a:rPr lang="ru-RU" sz="900" b="1" dirty="0" smtClean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66" y="615130"/>
            <a:ext cx="653851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Возраст</a:t>
            </a:r>
          </a:p>
          <a:p>
            <a:endParaRPr lang="ru-RU" sz="9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96724" y="591970"/>
            <a:ext cx="69961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Смертность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1726" y="537606"/>
            <a:ext cx="672138" cy="507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Сред. пребывание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27745" y="557569"/>
            <a:ext cx="60611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КСГ</a:t>
            </a:r>
          </a:p>
          <a:p>
            <a:endParaRPr lang="ru-RU" sz="7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0" y="494519"/>
            <a:ext cx="1043608" cy="566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Пример</a:t>
            </a:r>
            <a:r>
              <a:rPr lang="en-GB" sz="3200" b="1" dirty="0" smtClean="0">
                <a:solidFill>
                  <a:srgbClr val="FF0000"/>
                </a:solidFill>
              </a:rPr>
              <a:t>: </a:t>
            </a:r>
            <a:r>
              <a:rPr lang="ru-RU" sz="3200" b="1" dirty="0" err="1" smtClean="0">
                <a:solidFill>
                  <a:srgbClr val="FF0000"/>
                </a:solidFill>
              </a:rPr>
              <a:t>аппендэктомия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889406"/>
            <a:ext cx="7073278" cy="5347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1765300" y="3856038"/>
            <a:ext cx="1520816" cy="1081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Система классификации больных</a:t>
            </a:r>
            <a:endParaRPr lang="en-GB" sz="1400" b="1" dirty="0"/>
          </a:p>
        </p:txBody>
      </p:sp>
      <p:sp>
        <p:nvSpPr>
          <p:cNvPr id="31" name="Abgerundetes Rechteck 30"/>
          <p:cNvSpPr/>
          <p:nvPr/>
        </p:nvSpPr>
        <p:spPr bwMode="auto">
          <a:xfrm>
            <a:off x="2078038" y="2076450"/>
            <a:ext cx="1439862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Сбор данных</a:t>
            </a:r>
            <a:endParaRPr lang="en-GB" sz="1400" b="1" dirty="0"/>
          </a:p>
        </p:txBody>
      </p:sp>
      <p:sp>
        <p:nvSpPr>
          <p:cNvPr id="32" name="Abgerundetes Rechteck 31"/>
          <p:cNvSpPr/>
          <p:nvPr/>
        </p:nvSpPr>
        <p:spPr bwMode="auto">
          <a:xfrm>
            <a:off x="4857752" y="2928934"/>
            <a:ext cx="1785950" cy="1163641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Ценообразование</a:t>
            </a:r>
            <a:endParaRPr lang="en-GB" sz="1400" b="1" dirty="0"/>
          </a:p>
        </p:txBody>
      </p:sp>
      <p:sp>
        <p:nvSpPr>
          <p:cNvPr id="33" name="Abgerundetes Rechteck 32"/>
          <p:cNvSpPr/>
          <p:nvPr/>
        </p:nvSpPr>
        <p:spPr bwMode="auto">
          <a:xfrm>
            <a:off x="7046912" y="3071810"/>
            <a:ext cx="2097088" cy="102076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Фактические выплаты стационарам</a:t>
            </a:r>
            <a:endParaRPr lang="en-GB" sz="1400" b="1" dirty="0"/>
          </a:p>
        </p:txBody>
      </p:sp>
      <p:sp>
        <p:nvSpPr>
          <p:cNvPr id="34" name="Pfeil nach rechts 33"/>
          <p:cNvSpPr/>
          <p:nvPr/>
        </p:nvSpPr>
        <p:spPr bwMode="auto">
          <a:xfrm>
            <a:off x="4310063" y="2990850"/>
            <a:ext cx="609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Pfeil nach rechts 34"/>
          <p:cNvSpPr/>
          <p:nvPr/>
        </p:nvSpPr>
        <p:spPr bwMode="auto">
          <a:xfrm>
            <a:off x="6491288" y="2976563"/>
            <a:ext cx="482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Abgerundetes Rechteck 35"/>
          <p:cNvSpPr/>
          <p:nvPr/>
        </p:nvSpPr>
        <p:spPr bwMode="auto">
          <a:xfrm>
            <a:off x="2181225" y="4618038"/>
            <a:ext cx="1700213" cy="827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Диагноз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Процедуры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Сложность/тяжесть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Частота пересмотра</a:t>
            </a:r>
            <a:endParaRPr lang="en-GB" sz="11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7" name="Abgerundetes Rechteck 36"/>
          <p:cNvSpPr/>
          <p:nvPr/>
        </p:nvSpPr>
        <p:spPr bwMode="auto">
          <a:xfrm>
            <a:off x="2428860" y="2579688"/>
            <a:ext cx="2000264" cy="92132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Демографические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 Клинические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Данные о затратах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Размеры выборки, частота обновлений</a:t>
            </a:r>
            <a:endParaRPr lang="en-GB" sz="1100" dirty="0"/>
          </a:p>
        </p:txBody>
      </p:sp>
      <p:sp>
        <p:nvSpPr>
          <p:cNvPr id="38" name="Abgerundetes Rechteck 37"/>
          <p:cNvSpPr/>
          <p:nvPr/>
        </p:nvSpPr>
        <p:spPr bwMode="auto">
          <a:xfrm>
            <a:off x="4929190" y="3429000"/>
            <a:ext cx="2000264" cy="107157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Удельный вес затрат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Базовые расценки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Цены/тарифы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На что опираться: средний уровень или затраты передовых стационаров</a:t>
            </a:r>
            <a:endParaRPr lang="en-GB" sz="1100" dirty="0">
              <a:solidFill>
                <a:srgbClr val="000000"/>
              </a:solidFill>
            </a:endParaRPr>
          </a:p>
          <a:p>
            <a:pPr defTabSz="488950">
              <a:defRPr/>
            </a:pP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39" name="Abgerundetes Rechteck 38"/>
          <p:cNvSpPr/>
          <p:nvPr/>
        </p:nvSpPr>
        <p:spPr bwMode="auto">
          <a:xfrm>
            <a:off x="7143768" y="3587750"/>
            <a:ext cx="1857388" cy="99337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200" dirty="0"/>
              <a:t> </a:t>
            </a:r>
            <a:r>
              <a:rPr lang="ru-RU" sz="1200" dirty="0" smtClean="0"/>
              <a:t>Пределы объема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Выпадающие значения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err="1" smtClean="0"/>
              <a:t>Высокозатратные</a:t>
            </a:r>
            <a:r>
              <a:rPr lang="ru-RU" sz="1100" dirty="0" smtClean="0"/>
              <a:t> случаи</a:t>
            </a:r>
            <a:endParaRPr lang="en-GB" sz="1100" dirty="0" smtClean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 smtClean="0"/>
              <a:t> </a:t>
            </a:r>
            <a:r>
              <a:rPr lang="ru-RU" sz="1100" dirty="0" smtClean="0"/>
              <a:t>Качество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Переговоры</a:t>
            </a:r>
            <a:endParaRPr lang="en-GB" dirty="0"/>
          </a:p>
        </p:txBody>
      </p:sp>
      <p:sp>
        <p:nvSpPr>
          <p:cNvPr id="40" name="Pfeil nach rechts 39"/>
          <p:cNvSpPr/>
          <p:nvPr/>
        </p:nvSpPr>
        <p:spPr bwMode="auto">
          <a:xfrm>
            <a:off x="3302000" y="3911600"/>
            <a:ext cx="1584325" cy="48736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Pfeil nach rechts 40"/>
          <p:cNvSpPr/>
          <p:nvPr/>
        </p:nvSpPr>
        <p:spPr bwMode="auto">
          <a:xfrm rot="5400000">
            <a:off x="2112169" y="3382169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2" name="Abgerundetes Rechteck 41"/>
          <p:cNvSpPr/>
          <p:nvPr/>
        </p:nvSpPr>
        <p:spPr bwMode="auto">
          <a:xfrm>
            <a:off x="0" y="4055616"/>
            <a:ext cx="1259632" cy="813544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/>
              <a:t>Заимствование</a:t>
            </a:r>
            <a:endParaRPr lang="en-GB" sz="1200" b="1" dirty="0"/>
          </a:p>
        </p:txBody>
      </p:sp>
      <p:sp>
        <p:nvSpPr>
          <p:cNvPr id="43" name="Pfeil nach rechts 42"/>
          <p:cNvSpPr/>
          <p:nvPr/>
        </p:nvSpPr>
        <p:spPr bwMode="auto">
          <a:xfrm>
            <a:off x="1336675" y="4217988"/>
            <a:ext cx="381000" cy="485775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Pfeil nach rechts 43"/>
          <p:cNvSpPr/>
          <p:nvPr/>
        </p:nvSpPr>
        <p:spPr bwMode="auto">
          <a:xfrm rot="16200000">
            <a:off x="2115344" y="3220244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Ellipse 21"/>
          <p:cNvSpPr/>
          <p:nvPr/>
        </p:nvSpPr>
        <p:spPr>
          <a:xfrm>
            <a:off x="1475656" y="1844824"/>
            <a:ext cx="3456384" cy="194421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itel 1"/>
          <p:cNvSpPr>
            <a:spLocks noGrp="1"/>
          </p:cNvSpPr>
          <p:nvPr>
            <p:ph type="title"/>
          </p:nvPr>
        </p:nvSpPr>
        <p:spPr>
          <a:xfrm>
            <a:off x="362211" y="47900"/>
            <a:ext cx="8229600" cy="792163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Основные компоненты\этапы разработки системы КСГ </a:t>
            </a:r>
            <a:endParaRPr lang="en-GB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282" y="-100013"/>
            <a:ext cx="8472518" cy="792163"/>
          </a:xfrm>
        </p:spPr>
        <p:txBody>
          <a:bodyPr/>
          <a:lstStyle/>
          <a:p>
            <a:r>
              <a:rPr lang="ru-RU" sz="2200" dirty="0" smtClean="0">
                <a:solidFill>
                  <a:srgbClr val="FF0000"/>
                </a:solidFill>
              </a:rPr>
              <a:t>Кодирование клинических данных в различных европейских странах</a:t>
            </a:r>
            <a:endParaRPr lang="en-GB" sz="2200" dirty="0">
              <a:solidFill>
                <a:srgbClr val="FF0000"/>
              </a:solidFill>
            </a:endParaRP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</p:nvPr>
        </p:nvGraphicFramePr>
        <p:xfrm>
          <a:off x="323528" y="1017188"/>
          <a:ext cx="8424936" cy="463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2756"/>
                <a:gridCol w="1825637"/>
                <a:gridCol w="4896543"/>
              </a:tblGrid>
              <a:tr h="3041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Страна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Кодирование диагноза</a:t>
                      </a:r>
                      <a:endParaRPr lang="de-DE" sz="14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Кодирование процедуры</a:t>
                      </a:r>
                      <a:endParaRPr lang="de-DE" sz="1400" dirty="0">
                        <a:latin typeface="+mn-lt"/>
                        <a:ea typeface="SimSu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Австрия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ICD-10-BMSG-2001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Leistungskatalog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Англия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МКБ</a:t>
                      </a:r>
                      <a:r>
                        <a:rPr lang="de-DE" sz="1400" dirty="0" smtClean="0"/>
                        <a:t>-10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 smtClean="0"/>
                        <a:t>OPCS (</a:t>
                      </a:r>
                      <a:r>
                        <a:rPr lang="ru-RU" sz="1400" dirty="0" smtClean="0"/>
                        <a:t>Классификация хирургических вмешательств и процедур</a:t>
                      </a:r>
                      <a:r>
                        <a:rPr lang="en-US" sz="1400" dirty="0" smtClean="0"/>
                        <a:t>)</a:t>
                      </a:r>
                      <a:endParaRPr lang="de-DE" sz="1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337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Эстония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МКБ</a:t>
                      </a:r>
                      <a:r>
                        <a:rPr lang="de-DE" sz="1400" dirty="0" smtClean="0"/>
                        <a:t>-10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NCSP </a:t>
                      </a:r>
                      <a:r>
                        <a:rPr lang="en-US" sz="1400" dirty="0" smtClean="0"/>
                        <a:t>(</a:t>
                      </a:r>
                      <a:r>
                        <a:rPr lang="ru-RU" sz="1400" dirty="0" smtClean="0"/>
                        <a:t>Классификация хирургических процедур </a:t>
                      </a:r>
                      <a:r>
                        <a:rPr lang="en-US" sz="1400" dirty="0" err="1" smtClean="0"/>
                        <a:t>Nomesco</a:t>
                      </a:r>
                      <a:r>
                        <a:rPr lang="en-US" sz="1400" dirty="0" smtClean="0"/>
                        <a:t>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Финляндия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ICD-10-FI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NCSP-FI </a:t>
                      </a:r>
                      <a:r>
                        <a:rPr lang="fr-FR" sz="1400" dirty="0" smtClean="0"/>
                        <a:t>(</a:t>
                      </a:r>
                      <a:r>
                        <a:rPr lang="ru-RU" sz="1400" dirty="0" smtClean="0"/>
                        <a:t>финская адаптация </a:t>
                      </a:r>
                      <a:r>
                        <a:rPr lang="fr-FR" sz="1400" dirty="0" smtClean="0"/>
                        <a:t>NCSP)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400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Франция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/>
                        <a:t>CIM-10</a:t>
                      </a:r>
                      <a:endParaRPr lang="de-DE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/>
                        <a:t>CCAM (Classification Commune des Actes Médicaux)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26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Германия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ICD-10-GM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OPS (Operationen- und </a:t>
                      </a:r>
                      <a:r>
                        <a:rPr lang="de-DE" sz="1400" dirty="0" err="1"/>
                        <a:t>Prozedurenschlüssel</a:t>
                      </a:r>
                      <a:r>
                        <a:rPr lang="de-DE" sz="1400" dirty="0"/>
                        <a:t>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26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Ирландия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/>
                        <a:t>ICD-10-AM</a:t>
                      </a:r>
                      <a:endParaRPr lang="de-DE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/>
                        <a:t>ACHI </a:t>
                      </a:r>
                      <a:r>
                        <a:rPr lang="en-US" sz="1400" dirty="0" smtClean="0"/>
                        <a:t>(</a:t>
                      </a:r>
                      <a:r>
                        <a:rPr lang="ru-RU" sz="1400" dirty="0" smtClean="0"/>
                        <a:t>Австралийская классификация медицинской помощи</a:t>
                      </a:r>
                      <a:r>
                        <a:rPr lang="en-US" sz="1400" dirty="0" smtClean="0"/>
                        <a:t>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Нидерланды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МКБ</a:t>
                      </a:r>
                      <a:r>
                        <a:rPr lang="de-DE" sz="1400" dirty="0" smtClean="0"/>
                        <a:t>-10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Elektronische DBC </a:t>
                      </a:r>
                      <a:r>
                        <a:rPr lang="de-DE" sz="1400" dirty="0" err="1"/>
                        <a:t>Typeringslijst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294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Польша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МКБ</a:t>
                      </a:r>
                      <a:r>
                        <a:rPr lang="de-DE" sz="1400" dirty="0" smtClean="0"/>
                        <a:t>-10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ICD-9-CM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Португалия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ICD-9-CM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ICD-9-CM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Испания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/>
                        <a:t>ICD-9-CM</a:t>
                      </a:r>
                      <a:endParaRPr lang="de-DE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ICD-9-CM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880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Швеция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/>
                        <a:t>ICD-10-SE</a:t>
                      </a:r>
                      <a:endParaRPr lang="de-DE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400" dirty="0"/>
                        <a:t>KVÅ-Klassifikation </a:t>
                      </a:r>
                      <a:r>
                        <a:rPr lang="de-DE" sz="1400" dirty="0" err="1"/>
                        <a:t>av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vårdåtgärder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smtClean="0"/>
                        <a:t>(</a:t>
                      </a:r>
                      <a:r>
                        <a:rPr lang="ru-RU" sz="1400" dirty="0" smtClean="0"/>
                        <a:t>шведская адаптация </a:t>
                      </a:r>
                      <a:r>
                        <a:rPr lang="de-DE" sz="1400" dirty="0" smtClean="0"/>
                        <a:t>NCSP)</a:t>
                      </a:r>
                      <a:endParaRPr lang="de-DE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9" name="Pfeil nach rechts 8"/>
          <p:cNvSpPr/>
          <p:nvPr/>
        </p:nvSpPr>
        <p:spPr>
          <a:xfrm rot="5400000">
            <a:off x="2771800" y="522920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feil nach rechts 9"/>
          <p:cNvSpPr/>
          <p:nvPr/>
        </p:nvSpPr>
        <p:spPr>
          <a:xfrm rot="5400000">
            <a:off x="5724128" y="5229200"/>
            <a:ext cx="43204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3"/>
          <p:cNvSpPr txBox="1">
            <a:spLocks noChangeArrowheads="1"/>
          </p:cNvSpPr>
          <p:nvPr/>
        </p:nvSpPr>
        <p:spPr bwMode="auto">
          <a:xfrm>
            <a:off x="2190530" y="5733256"/>
            <a:ext cx="23711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600" b="1" dirty="0" smtClean="0">
                <a:latin typeface="+mj-lt"/>
              </a:rPr>
              <a:t>(</a:t>
            </a:r>
            <a:r>
              <a:rPr lang="ru-RU" sz="1600" b="1" dirty="0" smtClean="0">
                <a:latin typeface="+mj-lt"/>
              </a:rPr>
              <a:t>почти</a:t>
            </a:r>
            <a:r>
              <a:rPr lang="de-DE" sz="1600" b="1" dirty="0" smtClean="0">
                <a:latin typeface="+mj-lt"/>
              </a:rPr>
              <a:t>)</a:t>
            </a:r>
            <a:r>
              <a:rPr lang="de-DE" sz="2000" b="1" dirty="0">
                <a:latin typeface="+mj-lt"/>
              </a:rPr>
              <a:t/>
            </a:r>
            <a:br>
              <a:rPr lang="de-DE" sz="2000" b="1" dirty="0">
                <a:latin typeface="+mj-lt"/>
              </a:rPr>
            </a:br>
            <a:r>
              <a:rPr lang="ru-RU" sz="2000" b="1" dirty="0" smtClean="0">
                <a:latin typeface="+mj-lt"/>
              </a:rPr>
              <a:t>стандартизировано</a:t>
            </a:r>
          </a:p>
          <a:p>
            <a:pPr algn="ctr"/>
            <a:r>
              <a:rPr lang="ru-RU" b="1" i="1" dirty="0" smtClean="0">
                <a:latin typeface="+mj-lt"/>
              </a:rPr>
              <a:t>англ. </a:t>
            </a:r>
            <a:r>
              <a:rPr lang="en-US" b="1" i="1" dirty="0" smtClean="0">
                <a:latin typeface="+mj-lt"/>
              </a:rPr>
              <a:t>ICD = </a:t>
            </a:r>
            <a:r>
              <a:rPr lang="ru-RU" b="1" i="1" dirty="0" smtClean="0">
                <a:latin typeface="+mj-lt"/>
              </a:rPr>
              <a:t>МКБ</a:t>
            </a:r>
            <a:endParaRPr lang="de-DE" b="1" i="1" dirty="0">
              <a:latin typeface="+mj-lt"/>
            </a:endParaRPr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4572000" y="5797004"/>
            <a:ext cx="34092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 smtClean="0">
                <a:latin typeface="+mn-lt"/>
              </a:rPr>
              <a:t>единый стандарт отсутствует</a:t>
            </a:r>
            <a:endParaRPr lang="de-DE" sz="20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Сбор данных о затратах</a:t>
            </a: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27650" name="Inhaltsplatzhalter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525621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2100" dirty="0" err="1" smtClean="0"/>
              <a:t>Диагностически</a:t>
            </a:r>
            <a:r>
              <a:rPr lang="ru-RU" sz="2100" dirty="0" smtClean="0"/>
              <a:t>-связанные группы позволили  повысить эффективность учета затрат, что в свою очередь способствовало оптимизации КСГ</a:t>
            </a:r>
            <a:endParaRPr lang="de-DE" sz="2100" dirty="0" smtClean="0"/>
          </a:p>
          <a:p>
            <a:pPr eaLnBrk="1" hangingPunct="1">
              <a:buFont typeface="Arial" charset="0"/>
              <a:buNone/>
            </a:pPr>
            <a:endParaRPr lang="en-GB" sz="2100" dirty="0" smtClean="0"/>
          </a:p>
          <a:p>
            <a:pPr eaLnBrk="1" hangingPunct="1">
              <a:buFont typeface="Arial" charset="0"/>
              <a:buNone/>
            </a:pPr>
            <a:endParaRPr lang="en-GB" sz="2100" dirty="0" smtClean="0"/>
          </a:p>
          <a:p>
            <a:pPr eaLnBrk="1" hangingPunct="1">
              <a:buFontTx/>
              <a:buChar char="-"/>
            </a:pPr>
            <a:endParaRPr lang="en-GB" sz="2100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27655" name="Textfeld 4"/>
          <p:cNvSpPr txBox="1">
            <a:spLocks noChangeArrowheads="1"/>
          </p:cNvSpPr>
          <p:nvPr/>
        </p:nvSpPr>
        <p:spPr bwMode="auto">
          <a:xfrm>
            <a:off x="3132138" y="2090738"/>
            <a:ext cx="2879725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Calibri" pitchFamily="34" charset="0"/>
              </a:rPr>
              <a:t>Учет затрат</a:t>
            </a:r>
            <a:endParaRPr lang="en-GB" sz="2000" dirty="0">
              <a:latin typeface="Calibri" pitchFamily="34" charset="0"/>
            </a:endParaRPr>
          </a:p>
        </p:txBody>
      </p:sp>
      <p:graphicFrame>
        <p:nvGraphicFramePr>
          <p:cNvPr id="9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494954"/>
              </p:ext>
            </p:extLst>
          </p:nvPr>
        </p:nvGraphicFramePr>
        <p:xfrm>
          <a:off x="250825" y="3890963"/>
          <a:ext cx="4033838" cy="169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3838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Управление стационарами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Планирование бюджета стационара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Сравнительный анализ</a:t>
                      </a: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(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внутри стационара и между различными стационарами</a:t>
                      </a: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Мониторинг оказания услуг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graphicFrame>
        <p:nvGraphicFramePr>
          <p:cNvPr id="10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194828"/>
              </p:ext>
            </p:extLst>
          </p:nvPr>
        </p:nvGraphicFramePr>
        <p:xfrm>
          <a:off x="4859338" y="3890963"/>
          <a:ext cx="4033837" cy="1482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3837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Разработка систем КСГ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Точный </a:t>
                      </a: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объективный</a:t>
                      </a: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расчет тарифов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-"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Непрерывная доработка системы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Прозрачность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cxnSp>
        <p:nvCxnSpPr>
          <p:cNvPr id="11" name="Gerade Verbindung mit Pfeil 10"/>
          <p:cNvCxnSpPr>
            <a:stCxn id="27655" idx="2"/>
          </p:cNvCxnSpPr>
          <p:nvPr/>
        </p:nvCxnSpPr>
        <p:spPr>
          <a:xfrm rot="16200000" flipH="1">
            <a:off x="4985574" y="2077275"/>
            <a:ext cx="1333440" cy="21605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>
            <a:stCxn id="27655" idx="2"/>
          </p:cNvCxnSpPr>
          <p:nvPr/>
        </p:nvCxnSpPr>
        <p:spPr>
          <a:xfrm rot="5400000">
            <a:off x="2824988" y="2077275"/>
            <a:ext cx="1333441" cy="21605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78" name="Textfeld 66"/>
          <p:cNvSpPr txBox="1">
            <a:spLocks noChangeArrowheads="1"/>
          </p:cNvSpPr>
          <p:nvPr/>
        </p:nvSpPr>
        <p:spPr bwMode="auto">
          <a:xfrm>
            <a:off x="5795962" y="2643182"/>
            <a:ext cx="25622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i="1" dirty="0" smtClean="0">
                <a:latin typeface="Calibri" pitchFamily="34" charset="0"/>
              </a:rPr>
              <a:t>Необходим для самостоятельно разрабатываемых систем КСГ</a:t>
            </a:r>
            <a:endParaRPr lang="en-GB" sz="1400" i="1" dirty="0">
              <a:latin typeface="Calibri" pitchFamily="34" charset="0"/>
            </a:endParaRPr>
          </a:p>
        </p:txBody>
      </p:sp>
      <p:sp>
        <p:nvSpPr>
          <p:cNvPr id="27679" name="Textfeld 67"/>
          <p:cNvSpPr txBox="1">
            <a:spLocks noChangeArrowheads="1"/>
          </p:cNvSpPr>
          <p:nvPr/>
        </p:nvSpPr>
        <p:spPr bwMode="auto">
          <a:xfrm>
            <a:off x="611188" y="2809875"/>
            <a:ext cx="27368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i="1" dirty="0" smtClean="0">
                <a:latin typeface="Calibri" pitchFamily="34" charset="0"/>
              </a:rPr>
              <a:t>Позволяет стационарам выявлять источники потребления ресурсов</a:t>
            </a:r>
            <a:endParaRPr lang="en-GB" sz="1400" i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Регулирование учета затрат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122057"/>
              </p:ext>
            </p:extLst>
          </p:nvPr>
        </p:nvGraphicFramePr>
        <p:xfrm>
          <a:off x="285720" y="1340768"/>
          <a:ext cx="8102704" cy="4344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140"/>
                <a:gridCol w="1813992"/>
                <a:gridCol w="2344426"/>
                <a:gridCol w="1801146"/>
              </a:tblGrid>
              <a:tr h="72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Законодательное требование о необходимости учета затрат</a:t>
                      </a:r>
                      <a:endParaRPr lang="de-DE" sz="16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Государственные стандарты учета затрат</a:t>
                      </a:r>
                      <a:endParaRPr lang="de-DE" sz="16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Публикация</a:t>
                      </a:r>
                      <a:endParaRPr lang="en-US" sz="16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данных о затратах</a:t>
                      </a:r>
                      <a:endParaRPr lang="de-DE" sz="16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Австрия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Англия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Эстония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Финляндия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Франция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 smtClean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Германия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 smtClean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Ирландия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Польша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Португалия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Нидерланды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Испания</a:t>
                      </a:r>
                      <a:r>
                        <a:rPr lang="nl-NL" sz="1800" dirty="0" smtClean="0"/>
                        <a:t>/</a:t>
                      </a:r>
                      <a:r>
                        <a:rPr lang="ru-RU" sz="1800" dirty="0" smtClean="0"/>
                        <a:t>Каталония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2807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/>
                        <a:t>Швеция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800" dirty="0" smtClean="0"/>
                        <a:t>---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 dirty="0" smtClean="0"/>
                        <a:t>X</a:t>
                      </a:r>
                      <a:endParaRPr lang="de-DE" sz="1800" b="0" dirty="0">
                        <a:latin typeface="+mn-lt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Области использования КСГ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164211"/>
              </p:ext>
            </p:extLst>
          </p:nvPr>
        </p:nvGraphicFramePr>
        <p:xfrm>
          <a:off x="0" y="548680"/>
          <a:ext cx="9086850" cy="5647448"/>
        </p:xfrm>
        <a:graphic>
          <a:graphicData uri="http://schemas.openxmlformats.org/drawingml/2006/table">
            <a:tbl>
              <a:tblPr firstRow="1" bandCol="1">
                <a:tableStyleId>{5C22544A-7EE6-4342-B048-85BDC9FD1C3A}</a:tableStyleId>
              </a:tblPr>
              <a:tblGrid>
                <a:gridCol w="899592"/>
                <a:gridCol w="801711"/>
                <a:gridCol w="651124"/>
                <a:gridCol w="529002"/>
                <a:gridCol w="651683"/>
                <a:gridCol w="967449"/>
                <a:gridCol w="553937"/>
                <a:gridCol w="664883"/>
                <a:gridCol w="664883"/>
                <a:gridCol w="616627"/>
                <a:gridCol w="642942"/>
                <a:gridCol w="668289"/>
                <a:gridCol w="774728"/>
              </a:tblGrid>
              <a:tr h="625656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Страна</a:t>
                      </a:r>
                      <a:endParaRPr lang="de-DE" sz="14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Доля затрат стационара, возмещаемая за счет  оплаты на основе КСГ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Услуги,</a:t>
                      </a:r>
                      <a:r>
                        <a:rPr lang="ru-RU" sz="1200" baseline="0" dirty="0" smtClean="0"/>
                        <a:t> оплачиваемые на основе КСГ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Услуги, на которые не распространяется  оплата на основе КСГ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Затраты, не возмещаемые на основе выплат по КСГ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090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Стацио-нарные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Днев-ные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стацио</a:t>
                      </a:r>
                      <a:r>
                        <a:rPr lang="ru-RU" sz="1200" dirty="0" smtClean="0"/>
                        <a:t>- нары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Амбула-торные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Психиатричес</a:t>
                      </a:r>
                      <a:r>
                        <a:rPr lang="ru-RU" sz="1200" dirty="0" smtClean="0"/>
                        <a:t>- </a:t>
                      </a:r>
                      <a:r>
                        <a:rPr lang="ru-RU" sz="1200" dirty="0" err="1" smtClean="0"/>
                        <a:t>кая</a:t>
                      </a:r>
                      <a:r>
                        <a:rPr lang="ru-RU" sz="1200" dirty="0" smtClean="0"/>
                        <a:t> помощь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Реаби-лита-ция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Интен-сивная</a:t>
                      </a:r>
                      <a:r>
                        <a:rPr lang="ru-RU" sz="1200" dirty="0" smtClean="0"/>
                        <a:t> терапия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 smtClean="0"/>
                        <a:t>Неот-ложная</a:t>
                      </a:r>
                      <a:r>
                        <a:rPr lang="ru-RU" sz="1200" dirty="0" smtClean="0"/>
                        <a:t> помощь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Учебные занятия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Научные </a:t>
                      </a:r>
                      <a:r>
                        <a:rPr lang="ru-RU" sz="1200" dirty="0" err="1" smtClean="0"/>
                        <a:t>исследо-вания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Капитальные издержки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err="1" smtClean="0"/>
                        <a:t>Дорого-стоящие</a:t>
                      </a:r>
                      <a:r>
                        <a:rPr lang="ru-RU" sz="1100" dirty="0" smtClean="0"/>
                        <a:t> препараты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21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Австрия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96%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 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21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Англия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60%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 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329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Эстония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39%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 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4422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err="1" smtClean="0"/>
                        <a:t>Финлян-дия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зависит</a:t>
                      </a:r>
                      <a:r>
                        <a:rPr lang="ru-RU" sz="1200" baseline="0" dirty="0" smtClean="0"/>
                        <a:t> от стационара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x***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 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21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Франция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80%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x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21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Германия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80%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x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702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Ирландия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&lt;80%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 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2380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Польша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&gt;60%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x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2329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err="1" smtClean="0"/>
                        <a:t>Португа-лия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80%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4384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err="1" smtClean="0"/>
                        <a:t>Нидер-ланды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84%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4384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Испания</a:t>
                      </a:r>
                      <a:r>
                        <a:rPr lang="en-GB" sz="1100" b="1" dirty="0" smtClean="0"/>
                        <a:t>/</a:t>
                      </a:r>
                      <a:br>
                        <a:rPr lang="en-GB" sz="1100" b="1" dirty="0" smtClean="0"/>
                      </a:br>
                      <a:r>
                        <a:rPr lang="ru-RU" sz="1100" b="1" dirty="0" smtClean="0"/>
                        <a:t>Каталония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/>
                        <a:t>15-20%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x**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  <a:tr h="4422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1" dirty="0" smtClean="0"/>
                        <a:t>Швеция</a:t>
                      </a:r>
                      <a:endParaRPr lang="de-DE" sz="1100" b="1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зависит</a:t>
                      </a:r>
                      <a:r>
                        <a:rPr lang="ru-RU" sz="1200" baseline="0" dirty="0" smtClean="0"/>
                        <a:t> от стационара</a:t>
                      </a:r>
                      <a:endParaRPr lang="de-DE" sz="12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 dirty="0"/>
                        <a:t>x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x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>
                    <a:lnL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/>
                        <a:t> </a:t>
                      </a:r>
                      <a:endParaRPr lang="de-DE" sz="110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/>
                        <a:t>x</a:t>
                      </a:r>
                      <a:endParaRPr lang="de-DE" sz="1100" dirty="0">
                        <a:latin typeface="+mn-lt"/>
                        <a:ea typeface="SimSun"/>
                      </a:endParaRPr>
                    </a:p>
                  </a:txBody>
                  <a:tcPr marL="61199" marR="61199" marT="0" marB="0" anchor="ctr"/>
                </a:tc>
              </a:tr>
            </a:tbl>
          </a:graphicData>
        </a:graphic>
      </p:graphicFrame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132097" name="Rectangle 1"/>
          <p:cNvSpPr>
            <a:spLocks noChangeArrowheads="1"/>
          </p:cNvSpPr>
          <p:nvPr/>
        </p:nvSpPr>
        <p:spPr bwMode="auto">
          <a:xfrm>
            <a:off x="10867" y="6148427"/>
            <a:ext cx="278313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* </a:t>
            </a:r>
            <a:r>
              <a:rPr kumimoji="0" lang="ru-RU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только неотложная стационарная помощь</a:t>
            </a:r>
            <a:endParaRPr kumimoji="0" lang="de-DE" altLang="zh-CN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**</a:t>
            </a:r>
            <a:r>
              <a:rPr kumimoji="0" lang="ru-RU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только хирургическая амбулаторная помощь</a:t>
            </a:r>
            <a:endParaRPr kumimoji="0" lang="de-DE" altLang="zh-CN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*** </a:t>
            </a:r>
            <a:r>
              <a:rPr kumimoji="0" lang="ru-RU" altLang="zh-CN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SimSun"/>
                <a:cs typeface="Times New Roman" pitchFamily="18" charset="0"/>
              </a:rPr>
              <a:t>только в некоторых районах</a:t>
            </a:r>
            <a:endParaRPr kumimoji="0" lang="en-GB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Характеристики методов учета затрат</a:t>
            </a:r>
            <a:endParaRPr lang="en-GB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738747"/>
              </p:ext>
            </p:extLst>
          </p:nvPr>
        </p:nvGraphicFramePr>
        <p:xfrm>
          <a:off x="0" y="642917"/>
          <a:ext cx="9144001" cy="5716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786"/>
                <a:gridCol w="2991460"/>
                <a:gridCol w="1258820"/>
                <a:gridCol w="1258820"/>
                <a:gridCol w="1258820"/>
                <a:gridCol w="1590295"/>
              </a:tblGrid>
              <a:tr h="508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dirty="0"/>
                        <a:t> 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Количество (доля</a:t>
                      </a:r>
                      <a:r>
                        <a:rPr lang="en-US" sz="1050" dirty="0" smtClean="0"/>
                        <a:t>) </a:t>
                      </a:r>
                      <a:r>
                        <a:rPr lang="ru-RU" sz="1050" dirty="0" smtClean="0"/>
                        <a:t>стационаров, участвующих в учете затрат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Распределение накладных</a:t>
                      </a:r>
                      <a:r>
                        <a:rPr lang="ru-RU" sz="1050" baseline="0" dirty="0" smtClean="0"/>
                        <a:t> расходов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Косвенное</a:t>
                      </a:r>
                      <a:r>
                        <a:rPr lang="ru-RU" sz="1050" baseline="0" dirty="0" smtClean="0"/>
                        <a:t> распределение затрат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Прямое распределение затрат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Проверки полученных данных о затратах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389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Австрия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/>
                        <a:t>20 </a:t>
                      </a:r>
                      <a:r>
                        <a:rPr lang="ru-RU" sz="1050" dirty="0" smtClean="0"/>
                        <a:t>опорных</a:t>
                      </a:r>
                      <a:r>
                        <a:rPr lang="ru-RU" sz="1050" baseline="0" dirty="0" smtClean="0"/>
                        <a:t> стационаров</a:t>
                      </a:r>
                      <a:r>
                        <a:rPr lang="en-US" sz="1050" dirty="0" smtClean="0"/>
                        <a:t> 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 </a:t>
                      </a:r>
                      <a:r>
                        <a:rPr lang="en-US" sz="1050" dirty="0" smtClean="0"/>
                        <a:t>8</a:t>
                      </a:r>
                      <a:r>
                        <a:rPr lang="en-US" sz="1050" dirty="0"/>
                        <a:t>% </a:t>
                      </a:r>
                      <a:r>
                        <a:rPr lang="ru-RU" sz="1050" dirty="0" smtClean="0"/>
                        <a:t>от общей численности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зависит от стационара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зависит от стационара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В основном, агрегированный</a:t>
                      </a:r>
                      <a:r>
                        <a:rPr lang="ru-RU" sz="1050" baseline="0" dirty="0" smtClean="0"/>
                        <a:t> учет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региональные органы</a:t>
                      </a:r>
                      <a:r>
                        <a:rPr lang="nl-NL" sz="1050" dirty="0" smtClean="0"/>
                        <a:t>, </a:t>
                      </a:r>
                      <a:r>
                        <a:rPr lang="ru-RU" sz="1050" dirty="0" smtClean="0"/>
                        <a:t>регулярно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389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Англия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все стационары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прямой метод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Учет "сверху вниз"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национальные органы, ежегодно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583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Эстония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стационары, заключившие договора с национальным фондом медицинского страхования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прямой метод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в основном, процентная доля ценовой надбавки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В основном,</a:t>
                      </a:r>
                      <a:endParaRPr lang="nl-NL" sz="105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учет "сверху вниз"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национальные органы, ежегодно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778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+mn-lt"/>
                          <a:ea typeface="SimSun"/>
                        </a:rPr>
                        <a:t>Финляндия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/>
                        <a:t>5 </a:t>
                      </a:r>
                      <a:r>
                        <a:rPr lang="ru-RU" sz="1050" dirty="0" smtClean="0"/>
                        <a:t>опорных стационаров, удовлетворяющих определенным</a:t>
                      </a:r>
                      <a:r>
                        <a:rPr lang="ru-RU" sz="1050" baseline="0" dirty="0" smtClean="0"/>
                        <a:t> стандартам учета затрат</a:t>
                      </a:r>
                      <a:r>
                        <a:rPr lang="en-US" sz="1050" dirty="0" smtClean="0"/>
                        <a:t> 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 </a:t>
                      </a:r>
                      <a:r>
                        <a:rPr lang="en-US" sz="1050" dirty="0" smtClean="0"/>
                        <a:t>30</a:t>
                      </a:r>
                      <a:r>
                        <a:rPr lang="en-US" sz="1050" dirty="0"/>
                        <a:t>% </a:t>
                      </a:r>
                      <a:r>
                        <a:rPr lang="ru-RU" sz="1050" dirty="0" smtClean="0"/>
                        <a:t>специализированной</a:t>
                      </a:r>
                      <a:r>
                        <a:rPr lang="ru-RU" sz="1050" baseline="0" dirty="0" smtClean="0"/>
                        <a:t> помощи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прямой метод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Микроучет</a:t>
                      </a:r>
                      <a:r>
                        <a:rPr lang="ru-RU" sz="1050" dirty="0" smtClean="0"/>
                        <a:t> "снизу вверх"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не проводятся</a:t>
                      </a:r>
                      <a:r>
                        <a:rPr lang="nl-NL" sz="1050" dirty="0" smtClean="0"/>
                        <a:t> (</a:t>
                      </a:r>
                      <a:r>
                        <a:rPr lang="ru-RU" sz="1050" dirty="0" smtClean="0"/>
                        <a:t>за</a:t>
                      </a:r>
                      <a:r>
                        <a:rPr lang="ru-RU" sz="1050" baseline="0" dirty="0" smtClean="0"/>
                        <a:t> проверки отвечают сами стационары</a:t>
                      </a:r>
                      <a:r>
                        <a:rPr lang="nl-NL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778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Франция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/>
                        <a:t>99 </a:t>
                      </a:r>
                      <a:r>
                        <a:rPr lang="ru-RU" sz="1050" dirty="0" smtClean="0"/>
                        <a:t>стационаров,</a:t>
                      </a:r>
                      <a:r>
                        <a:rPr lang="ru-RU" sz="1050" baseline="0" dirty="0" smtClean="0"/>
                        <a:t> добровольно участвующих в базе данных о затратах по </a:t>
                      </a:r>
                      <a:r>
                        <a:rPr lang="en-US" sz="1050" dirty="0" smtClean="0"/>
                        <a:t>ENCC 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</a:t>
                      </a:r>
                      <a:r>
                        <a:rPr lang="en-US" sz="1050" dirty="0" smtClean="0"/>
                        <a:t> 13</a:t>
                      </a:r>
                      <a:r>
                        <a:rPr lang="en-US" sz="1050" dirty="0"/>
                        <a:t>% </a:t>
                      </a:r>
                      <a:r>
                        <a:rPr lang="ru-RU" sz="1050" dirty="0" smtClean="0"/>
                        <a:t>госпитализаций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метод последовательного отнесения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В основном,</a:t>
                      </a:r>
                      <a:endParaRPr lang="nl-NL" sz="105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учет "сверху вниз"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региональные органы, ежегодно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778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Германия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 </a:t>
                      </a:r>
                      <a:r>
                        <a:rPr lang="en-US" sz="1050" dirty="0" smtClean="0"/>
                        <a:t>225 </a:t>
                      </a:r>
                      <a:r>
                        <a:rPr lang="ru-RU" sz="1050" dirty="0" smtClean="0"/>
                        <a:t>стационаров, добровольно обязавшихся соблюдать стандарты учета по </a:t>
                      </a:r>
                      <a:r>
                        <a:rPr lang="en-US" sz="1050" dirty="0" err="1" smtClean="0"/>
                        <a:t>InEK</a:t>
                      </a:r>
                      <a:r>
                        <a:rPr lang="ru-RU" sz="1050" dirty="0" smtClean="0"/>
                        <a:t> </a:t>
                      </a:r>
                      <a:r>
                        <a:rPr lang="en-US" sz="1050" dirty="0" smtClean="0"/>
                        <a:t>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</a:t>
                      </a:r>
                      <a:r>
                        <a:rPr lang="en-US" sz="1050" dirty="0" smtClean="0"/>
                        <a:t> 13</a:t>
                      </a:r>
                      <a:r>
                        <a:rPr lang="en-US" sz="1050" dirty="0"/>
                        <a:t>% </a:t>
                      </a:r>
                      <a:r>
                        <a:rPr lang="ru-RU" sz="1050" dirty="0" smtClean="0"/>
                        <a:t>всех стационаров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в основном,</a:t>
                      </a:r>
                      <a:r>
                        <a:rPr lang="nl-NL" sz="1050" dirty="0" smtClean="0"/>
                        <a:t> </a:t>
                      </a:r>
                      <a:r>
                        <a:rPr lang="ru-RU" sz="1050" dirty="0" smtClean="0"/>
                        <a:t>метод последовательного отнесения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Микроучет</a:t>
                      </a:r>
                      <a:r>
                        <a:rPr lang="ru-RU" sz="1050" dirty="0" smtClean="0"/>
                        <a:t> "снизу вверх"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национальные органы, ежегодно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778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Нидерлан-ды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источник ресурсов</a:t>
                      </a:r>
                      <a:r>
                        <a:rPr lang="en-US" sz="1050" dirty="0" smtClean="0"/>
                        <a:t>: </a:t>
                      </a:r>
                      <a:r>
                        <a:rPr lang="ru-RU" sz="1050" dirty="0" smtClean="0"/>
                        <a:t>все стационары</a:t>
                      </a:r>
                      <a:r>
                        <a:rPr lang="en-US" sz="1050" dirty="0" smtClean="0"/>
                        <a:t>; </a:t>
                      </a:r>
                      <a:r>
                        <a:rPr lang="ru-RU" sz="1050" dirty="0" smtClean="0"/>
                        <a:t>удельные затраты</a:t>
                      </a:r>
                      <a:r>
                        <a:rPr lang="en-US" sz="1050" dirty="0" smtClean="0"/>
                        <a:t>: </a:t>
                      </a:r>
                      <a:r>
                        <a:rPr lang="en-US" sz="1050" dirty="0"/>
                        <a:t>15-25 </a:t>
                      </a:r>
                      <a:r>
                        <a:rPr lang="ru-RU" sz="1050" dirty="0" smtClean="0"/>
                        <a:t>стационаров общего профиля, добровольно участвующих в программе </a:t>
                      </a:r>
                      <a:r>
                        <a:rPr lang="en-US" sz="1050" dirty="0" smtClean="0"/>
                        <a:t>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en-US" sz="1050" dirty="0" smtClean="0"/>
                        <a:t>24</a:t>
                      </a:r>
                      <a:r>
                        <a:rPr lang="en-US" sz="1050" dirty="0"/>
                        <a:t>% </a:t>
                      </a:r>
                      <a:r>
                        <a:rPr lang="ru-RU" sz="1050" dirty="0" smtClean="0"/>
                        <a:t>всех стационаров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прямой метод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Микроучет</a:t>
                      </a:r>
                      <a:r>
                        <a:rPr lang="ru-RU" sz="1050" dirty="0" smtClean="0"/>
                        <a:t> "снизу вверх"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национальные органы, ежегодно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  <a:tr h="5839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Швеция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стационары с системами учета затрат по законченному случаю </a:t>
                      </a:r>
                      <a:r>
                        <a:rPr lang="en-US" sz="1050" dirty="0" smtClean="0"/>
                        <a:t>(</a:t>
                      </a:r>
                      <a:r>
                        <a:rPr lang="ru-RU" sz="1050" dirty="0" err="1" smtClean="0"/>
                        <a:t>ок</a:t>
                      </a:r>
                      <a:r>
                        <a:rPr lang="ru-RU" sz="1050" dirty="0" smtClean="0"/>
                        <a:t>.</a:t>
                      </a:r>
                      <a:r>
                        <a:rPr lang="en-US" sz="1050" dirty="0" smtClean="0"/>
                        <a:t> </a:t>
                      </a:r>
                      <a:r>
                        <a:rPr lang="en-US" sz="1050" dirty="0"/>
                        <a:t>62% </a:t>
                      </a:r>
                      <a:r>
                        <a:rPr lang="ru-RU" sz="1050" dirty="0" smtClean="0"/>
                        <a:t>госпитализаций</a:t>
                      </a:r>
                      <a:r>
                        <a:rPr lang="en-US" sz="1050" dirty="0" smtClean="0"/>
                        <a:t>)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прямой метод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/>
                        <a:t>статистика по удельному весу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err="1" smtClean="0"/>
                        <a:t>микроучет</a:t>
                      </a:r>
                      <a:r>
                        <a:rPr lang="ru-RU" sz="1050" dirty="0" smtClean="0"/>
                        <a:t> "снизу вверх"</a:t>
                      </a: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национальные и региональные органы, ежегодно</a:t>
                      </a:r>
                      <a:endParaRPr lang="de-DE" sz="1050" dirty="0" smtClean="0">
                        <a:latin typeface="+mn-lt"/>
                        <a:ea typeface="SimSu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de-DE" sz="1050" dirty="0">
                        <a:latin typeface="+mn-lt"/>
                        <a:ea typeface="SimSun"/>
                      </a:endParaRPr>
                    </a:p>
                  </a:txBody>
                  <a:tcPr marL="67435" marR="67435" marT="0" marB="0" anchor="ctr"/>
                </a:tc>
              </a:tr>
            </a:tbl>
          </a:graphicData>
        </a:graphic>
      </p:graphicFrame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0" y="6279703"/>
            <a:ext cx="9632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i="1" dirty="0" smtClean="0">
                <a:latin typeface="+mj-lt"/>
              </a:rPr>
              <a:t>(</a:t>
            </a:r>
            <a:r>
              <a:rPr lang="ru-RU" sz="1200" i="1" dirty="0" smtClean="0">
                <a:latin typeface="+mj-lt"/>
              </a:rPr>
              <a:t>Ирландия</a:t>
            </a:r>
            <a:r>
              <a:rPr lang="nl-NL" sz="1200" i="1" dirty="0" smtClean="0">
                <a:latin typeface="+mj-lt"/>
              </a:rPr>
              <a:t>, </a:t>
            </a:r>
            <a:r>
              <a:rPr lang="ru-RU" sz="1200" i="1" dirty="0" smtClean="0">
                <a:latin typeface="+mj-lt"/>
              </a:rPr>
              <a:t>Польша, Португалия и Испания используют удельный вес затрат</a:t>
            </a:r>
            <a:r>
              <a:rPr lang="nl-NL" sz="1200" i="1" dirty="0" smtClean="0">
                <a:latin typeface="+mj-lt"/>
              </a:rPr>
              <a:t> </a:t>
            </a:r>
            <a:r>
              <a:rPr lang="ru-RU" sz="1200" i="1" dirty="0" smtClean="0">
                <a:latin typeface="+mj-lt"/>
              </a:rPr>
              <a:t>на основе систем КСГ, позаимствованных у других стран</a:t>
            </a:r>
            <a:r>
              <a:rPr lang="nl-NL" sz="1200" i="1" dirty="0" smtClean="0">
                <a:latin typeface="+mj-lt"/>
              </a:rPr>
              <a:t>) </a:t>
            </a:r>
            <a:endParaRPr lang="de-DE" sz="1200" i="1" dirty="0">
              <a:latin typeface="+mj-lt"/>
            </a:endParaRPr>
          </a:p>
          <a:p>
            <a:endParaRPr lang="en-GB" sz="1200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1120648" y="3409256"/>
            <a:ext cx="1441450" cy="1081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Система классификации больных</a:t>
            </a:r>
            <a:endParaRPr lang="en-GB" sz="1400" b="1" dirty="0"/>
          </a:p>
        </p:txBody>
      </p:sp>
      <p:sp>
        <p:nvSpPr>
          <p:cNvPr id="31" name="Abgerundetes Rechteck 30"/>
          <p:cNvSpPr/>
          <p:nvPr/>
        </p:nvSpPr>
        <p:spPr bwMode="auto">
          <a:xfrm>
            <a:off x="1433386" y="1629668"/>
            <a:ext cx="1439862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Сбор данных</a:t>
            </a:r>
            <a:endParaRPr lang="en-GB" sz="1400" b="1" dirty="0"/>
          </a:p>
        </p:txBody>
      </p:sp>
      <p:sp>
        <p:nvSpPr>
          <p:cNvPr id="32" name="Abgerundetes Rechteck 31"/>
          <p:cNvSpPr/>
          <p:nvPr/>
        </p:nvSpPr>
        <p:spPr bwMode="auto">
          <a:xfrm>
            <a:off x="4213100" y="2566293"/>
            <a:ext cx="1714511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Ценообразование</a:t>
            </a:r>
            <a:endParaRPr lang="en-GB" sz="1400" b="1" dirty="0"/>
          </a:p>
        </p:txBody>
      </p:sp>
      <p:sp>
        <p:nvSpPr>
          <p:cNvPr id="33" name="Abgerundetes Rechteck 32"/>
          <p:cNvSpPr/>
          <p:nvPr/>
        </p:nvSpPr>
        <p:spPr bwMode="auto">
          <a:xfrm>
            <a:off x="6402260" y="2566293"/>
            <a:ext cx="2097088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Фактические выплаты стационарам</a:t>
            </a:r>
            <a:endParaRPr lang="en-GB" sz="1400" b="1" dirty="0"/>
          </a:p>
        </p:txBody>
      </p:sp>
      <p:sp>
        <p:nvSpPr>
          <p:cNvPr id="34" name="Pfeil nach rechts 33"/>
          <p:cNvSpPr/>
          <p:nvPr/>
        </p:nvSpPr>
        <p:spPr bwMode="auto">
          <a:xfrm>
            <a:off x="3665411" y="2544068"/>
            <a:ext cx="609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Pfeil nach rechts 34"/>
          <p:cNvSpPr/>
          <p:nvPr/>
        </p:nvSpPr>
        <p:spPr bwMode="auto">
          <a:xfrm>
            <a:off x="5846636" y="2529781"/>
            <a:ext cx="482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Abgerundetes Rechteck 35"/>
          <p:cNvSpPr/>
          <p:nvPr/>
        </p:nvSpPr>
        <p:spPr bwMode="auto">
          <a:xfrm>
            <a:off x="1536573" y="4171256"/>
            <a:ext cx="1700213" cy="827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Диагноз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Процедуры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Сложность/тяжесть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Частота пересмотра</a:t>
            </a:r>
            <a:endParaRPr lang="en-GB" sz="11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7" name="Abgerundetes Rechteck 36"/>
          <p:cNvSpPr/>
          <p:nvPr/>
        </p:nvSpPr>
        <p:spPr bwMode="auto">
          <a:xfrm>
            <a:off x="1784208" y="2132906"/>
            <a:ext cx="2000264" cy="92132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Демографические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Клинические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Данные о затратах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Размеры выборки, частота обновлений</a:t>
            </a:r>
            <a:endParaRPr lang="en-GB" sz="1100" dirty="0"/>
          </a:p>
        </p:txBody>
      </p:sp>
      <p:sp>
        <p:nvSpPr>
          <p:cNvPr id="38" name="Abgerundetes Rechteck 37"/>
          <p:cNvSpPr/>
          <p:nvPr/>
        </p:nvSpPr>
        <p:spPr bwMode="auto">
          <a:xfrm>
            <a:off x="4355976" y="3140968"/>
            <a:ext cx="2000264" cy="1127134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Удельный вес затрат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Базовые расценки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Цены/тарифы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На что опираться: средний уровень или затраты передовых стационаров</a:t>
            </a:r>
            <a:endParaRPr lang="en-GB" sz="1100" dirty="0">
              <a:solidFill>
                <a:srgbClr val="000000"/>
              </a:solidFill>
            </a:endParaRPr>
          </a:p>
          <a:p>
            <a:pPr defTabSz="488950">
              <a:defRPr/>
            </a:pP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39" name="Abgerundetes Rechteck 38"/>
          <p:cNvSpPr/>
          <p:nvPr/>
        </p:nvSpPr>
        <p:spPr bwMode="auto">
          <a:xfrm>
            <a:off x="6757861" y="3140968"/>
            <a:ext cx="1527205" cy="1341448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200" dirty="0"/>
              <a:t> </a:t>
            </a:r>
            <a:r>
              <a:rPr lang="ru-RU" sz="1200" dirty="0" smtClean="0"/>
              <a:t>Пределы объема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Выпадающие значения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err="1" smtClean="0"/>
              <a:t>Высокозатратные</a:t>
            </a:r>
            <a:r>
              <a:rPr lang="ru-RU" sz="1100" dirty="0" smtClean="0"/>
              <a:t> случаи</a:t>
            </a:r>
            <a:endParaRPr lang="en-GB" sz="1100" dirty="0" smtClean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 smtClean="0"/>
              <a:t> </a:t>
            </a:r>
            <a:r>
              <a:rPr lang="ru-RU" sz="1100" dirty="0" smtClean="0"/>
              <a:t>Качество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Переговоры</a:t>
            </a:r>
            <a:endParaRPr lang="en-GB" dirty="0"/>
          </a:p>
        </p:txBody>
      </p:sp>
      <p:sp>
        <p:nvSpPr>
          <p:cNvPr id="40" name="Pfeil nach rechts 39"/>
          <p:cNvSpPr/>
          <p:nvPr/>
        </p:nvSpPr>
        <p:spPr bwMode="auto">
          <a:xfrm>
            <a:off x="2657348" y="3464818"/>
            <a:ext cx="1584325" cy="48736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Pfeil nach rechts 40"/>
          <p:cNvSpPr/>
          <p:nvPr/>
        </p:nvSpPr>
        <p:spPr bwMode="auto">
          <a:xfrm rot="5400000">
            <a:off x="1467517" y="2935387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Pfeil nach rechts 43"/>
          <p:cNvSpPr/>
          <p:nvPr/>
        </p:nvSpPr>
        <p:spPr bwMode="auto">
          <a:xfrm rot="16200000">
            <a:off x="1470692" y="2773462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Ellipse 21"/>
          <p:cNvSpPr/>
          <p:nvPr/>
        </p:nvSpPr>
        <p:spPr>
          <a:xfrm>
            <a:off x="4071364" y="2150021"/>
            <a:ext cx="2304256" cy="22322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itel 1"/>
          <p:cNvSpPr>
            <a:spLocks noGrp="1"/>
          </p:cNvSpPr>
          <p:nvPr>
            <p:ph type="title"/>
          </p:nvPr>
        </p:nvSpPr>
        <p:spPr>
          <a:xfrm>
            <a:off x="460375" y="74017"/>
            <a:ext cx="8229600" cy="792163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</a:rPr>
              <a:t>Основные компоненты\этапы разработки системы КСГ 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Ценообразование</a:t>
            </a:r>
            <a:r>
              <a:rPr lang="en-GB" sz="3200" b="1" dirty="0" smtClean="0">
                <a:solidFill>
                  <a:srgbClr val="FF0000"/>
                </a:solidFill>
              </a:rPr>
              <a:t> (</a:t>
            </a:r>
            <a:r>
              <a:rPr lang="ru-RU" sz="3200" b="1" dirty="0" smtClean="0">
                <a:solidFill>
                  <a:srgbClr val="FF0000"/>
                </a:solidFill>
              </a:rPr>
              <a:t>примеры</a:t>
            </a:r>
            <a:r>
              <a:rPr lang="en-GB" sz="3200" b="1" dirty="0" smtClean="0">
                <a:solidFill>
                  <a:srgbClr val="FF0000"/>
                </a:solidFill>
              </a:rPr>
              <a:t>)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7504" y="692696"/>
            <a:ext cx="8821644" cy="54006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1800" dirty="0" smtClean="0"/>
              <a:t>Качественные данные</a:t>
            </a:r>
            <a:r>
              <a:rPr lang="en-GB" sz="1800" dirty="0" smtClean="0"/>
              <a:t> (</a:t>
            </a:r>
            <a:r>
              <a:rPr lang="ru-RU" sz="1800" dirty="0" smtClean="0"/>
              <a:t>недоступны в случае заимствования весовых коэффициентов</a:t>
            </a:r>
            <a:r>
              <a:rPr lang="en-GB" sz="1800" dirty="0" smtClean="0"/>
              <a:t> </a:t>
            </a:r>
            <a:r>
              <a:rPr lang="ru-RU" sz="1800" dirty="0" smtClean="0"/>
              <a:t>из-за рубежа</a:t>
            </a:r>
            <a:r>
              <a:rPr lang="en-GB" sz="1800" dirty="0" smtClean="0"/>
              <a:t>)</a:t>
            </a:r>
          </a:p>
          <a:p>
            <a:pPr>
              <a:spcAft>
                <a:spcPts val="0"/>
              </a:spcAft>
            </a:pPr>
            <a:r>
              <a:rPr lang="en-GB" sz="1800" dirty="0" smtClean="0"/>
              <a:t> “</a:t>
            </a:r>
            <a:r>
              <a:rPr lang="ru-RU" sz="1800" dirty="0" smtClean="0"/>
              <a:t>Весовой коэффициент</a:t>
            </a:r>
            <a:r>
              <a:rPr lang="en-GB" sz="1800" dirty="0" smtClean="0"/>
              <a:t> x </a:t>
            </a:r>
            <a:r>
              <a:rPr lang="ru-RU" sz="1800" dirty="0" smtClean="0"/>
              <a:t>базовая ставка</a:t>
            </a:r>
            <a:r>
              <a:rPr lang="en-GB" sz="1800" dirty="0" smtClean="0"/>
              <a:t>” </a:t>
            </a:r>
            <a:r>
              <a:rPr lang="ru-RU" sz="1800" dirty="0" smtClean="0"/>
              <a:t>или</a:t>
            </a:r>
            <a:r>
              <a:rPr lang="en-GB" sz="1800" dirty="0" smtClean="0"/>
              <a:t> “</a:t>
            </a:r>
            <a:r>
              <a:rPr lang="ru-RU" sz="1800" dirty="0" smtClean="0"/>
              <a:t>Тариф </a:t>
            </a:r>
            <a:r>
              <a:rPr lang="en-GB" sz="1800" dirty="0" smtClean="0"/>
              <a:t>+ </a:t>
            </a:r>
            <a:r>
              <a:rPr lang="ru-RU" sz="1800" dirty="0" smtClean="0"/>
              <a:t>поправочный коэффициент</a:t>
            </a:r>
            <a:r>
              <a:rPr lang="en-GB" sz="1800" dirty="0" smtClean="0"/>
              <a:t>” </a:t>
            </a:r>
            <a:r>
              <a:rPr lang="ru-RU" sz="1800" dirty="0" smtClean="0"/>
              <a:t>или баллы</a:t>
            </a:r>
          </a:p>
          <a:p>
            <a:pPr>
              <a:spcAft>
                <a:spcPts val="0"/>
              </a:spcAft>
            </a:pPr>
            <a:r>
              <a:rPr lang="ru-RU" sz="1800" dirty="0" smtClean="0"/>
              <a:t>Средние затраты или учет затрат на базе «передового опыта»</a:t>
            </a:r>
            <a:endParaRPr lang="en-GB" sz="20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919197"/>
              </p:ext>
            </p:extLst>
          </p:nvPr>
        </p:nvGraphicFramePr>
        <p:xfrm>
          <a:off x="285720" y="2357431"/>
          <a:ext cx="8858280" cy="403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934"/>
                <a:gridCol w="3245491"/>
                <a:gridCol w="3321855"/>
              </a:tblGrid>
              <a:tr h="785817">
                <a:tc>
                  <a:txBody>
                    <a:bodyPr/>
                    <a:lstStyle/>
                    <a:p>
                      <a:endParaRPr lang="de-DE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“</a:t>
                      </a:r>
                      <a:r>
                        <a:rPr lang="ru-RU" sz="1600" dirty="0" smtClean="0"/>
                        <a:t>Весовой коэффициент</a:t>
                      </a:r>
                      <a:r>
                        <a:rPr lang="de-DE" sz="1600" dirty="0" smtClean="0"/>
                        <a:t>“ (</a:t>
                      </a:r>
                      <a:r>
                        <a:rPr lang="ru-RU" sz="1600" dirty="0" smtClean="0"/>
                        <a:t>различный в зависимости от КСГ</a:t>
                      </a:r>
                      <a:r>
                        <a:rPr lang="de-DE" sz="1600" dirty="0" smtClean="0"/>
                        <a:t>)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“</a:t>
                      </a:r>
                      <a:r>
                        <a:rPr lang="ru-RU" sz="1600" dirty="0" smtClean="0"/>
                        <a:t>базовая ставка</a:t>
                      </a:r>
                      <a:r>
                        <a:rPr lang="de-DE" sz="1600" dirty="0" smtClean="0"/>
                        <a:t>“ </a:t>
                      </a:r>
                      <a:r>
                        <a:rPr lang="ru-RU" sz="1600" dirty="0" smtClean="0"/>
                        <a:t>или поправочный коэффициент</a:t>
                      </a:r>
                      <a:endParaRPr lang="de-DE" sz="1600" dirty="0"/>
                    </a:p>
                  </a:txBody>
                  <a:tcPr anchor="ctr"/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+mn-lt"/>
                        </a:rPr>
                        <a:t>Относительный удельный вес </a:t>
                      </a:r>
                      <a:r>
                        <a:rPr lang="de-DE" sz="1500" b="0" dirty="0" smtClean="0">
                          <a:latin typeface="+mn-lt"/>
                        </a:rPr>
                        <a:t>(</a:t>
                      </a:r>
                      <a:r>
                        <a:rPr lang="ru-RU" sz="1500" b="0" dirty="0" smtClean="0">
                          <a:latin typeface="+mn-lt"/>
                        </a:rPr>
                        <a:t>например, Германия</a:t>
                      </a:r>
                      <a:r>
                        <a:rPr lang="de-DE" sz="1500" b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dirty="0" smtClean="0">
                          <a:latin typeface="+mn-lt"/>
                        </a:rPr>
                        <a:t>1</a:t>
                      </a:r>
                      <a:r>
                        <a:rPr lang="ru-RU" sz="1500" b="0" dirty="0" smtClean="0">
                          <a:latin typeface="+mn-lt"/>
                        </a:rPr>
                        <a:t>,</a:t>
                      </a:r>
                      <a:r>
                        <a:rPr lang="de-DE" sz="1500" b="0" dirty="0" smtClean="0">
                          <a:latin typeface="+mn-lt"/>
                        </a:rPr>
                        <a:t>0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baseline="0" dirty="0" smtClean="0">
                          <a:latin typeface="+mn-lt"/>
                        </a:rPr>
                        <a:t>€ 3000 (+/-)</a:t>
                      </a:r>
                      <a:br>
                        <a:rPr lang="de-DE" sz="1500" b="0" baseline="0" dirty="0" smtClean="0">
                          <a:latin typeface="+mn-lt"/>
                        </a:rPr>
                      </a:br>
                      <a:r>
                        <a:rPr lang="de-DE" sz="1500" b="0" baseline="0" dirty="0" smtClean="0">
                          <a:latin typeface="+mn-lt"/>
                        </a:rPr>
                        <a:t>(</a:t>
                      </a:r>
                      <a:r>
                        <a:rPr lang="ru-RU" sz="1500" b="0" baseline="0" dirty="0" smtClean="0">
                          <a:latin typeface="+mn-lt"/>
                        </a:rPr>
                        <a:t>колеблется в небольших пределах в зависимости от земли</a:t>
                      </a:r>
                      <a:r>
                        <a:rPr lang="de-DE" sz="1500" b="0" baseline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+mn-lt"/>
                        </a:rPr>
                        <a:t>«Голый» тариф</a:t>
                      </a:r>
                      <a:r>
                        <a:rPr lang="de-DE" sz="1500" b="0" dirty="0" smtClean="0">
                          <a:latin typeface="+mn-lt"/>
                        </a:rPr>
                        <a:t/>
                      </a:r>
                      <a:br>
                        <a:rPr lang="de-DE" sz="1500" b="0" dirty="0" smtClean="0">
                          <a:latin typeface="+mn-lt"/>
                        </a:rPr>
                      </a:br>
                      <a:r>
                        <a:rPr lang="de-DE" sz="1500" b="0" dirty="0" smtClean="0">
                          <a:latin typeface="+mn-lt"/>
                        </a:rPr>
                        <a:t>(</a:t>
                      </a:r>
                      <a:r>
                        <a:rPr lang="ru-RU" sz="1500" b="0" dirty="0" smtClean="0">
                          <a:latin typeface="+mn-lt"/>
                        </a:rPr>
                        <a:t>например, Франция</a:t>
                      </a:r>
                      <a:r>
                        <a:rPr lang="de-DE" sz="1500" b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dirty="0" smtClean="0">
                          <a:latin typeface="+mn-lt"/>
                        </a:rPr>
                        <a:t>€ 3000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baseline="0" dirty="0" smtClean="0">
                          <a:latin typeface="+mn-lt"/>
                        </a:rPr>
                        <a:t>1</a:t>
                      </a:r>
                      <a:r>
                        <a:rPr lang="ru-RU" sz="1500" b="0" baseline="0" dirty="0" smtClean="0">
                          <a:latin typeface="+mn-lt"/>
                        </a:rPr>
                        <a:t>,</a:t>
                      </a:r>
                      <a:r>
                        <a:rPr lang="de-DE" sz="1500" b="0" baseline="0" dirty="0" smtClean="0">
                          <a:latin typeface="+mn-lt"/>
                        </a:rPr>
                        <a:t>0 (+/-)</a:t>
                      </a:r>
                      <a:br>
                        <a:rPr lang="de-DE" sz="1500" b="0" baseline="0" dirty="0" smtClean="0">
                          <a:latin typeface="+mn-lt"/>
                        </a:rPr>
                      </a:br>
                      <a:r>
                        <a:rPr lang="de-DE" sz="1500" b="0" baseline="0" dirty="0" smtClean="0">
                          <a:latin typeface="+mn-lt"/>
                        </a:rPr>
                        <a:t>(</a:t>
                      </a:r>
                      <a:r>
                        <a:rPr lang="ru-RU" sz="1500" b="0" baseline="0" dirty="0" smtClean="0">
                          <a:latin typeface="+mn-lt"/>
                        </a:rPr>
                        <a:t>колеблется в зависимости от региона и стационара</a:t>
                      </a:r>
                      <a:r>
                        <a:rPr lang="de-DE" sz="1500" b="0" baseline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</a:tr>
              <a:tr h="857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</a:rPr>
                        <a:t>«Голый» тариф</a:t>
                      </a:r>
                      <a:r>
                        <a:rPr lang="de-DE" sz="1500" b="0" dirty="0" smtClean="0">
                          <a:latin typeface="+mn-lt"/>
                        </a:rPr>
                        <a:t/>
                      </a:r>
                      <a:br>
                        <a:rPr lang="de-DE" sz="1500" b="0" dirty="0" smtClean="0">
                          <a:latin typeface="+mn-lt"/>
                        </a:rPr>
                      </a:br>
                      <a:r>
                        <a:rPr lang="de-DE" sz="1500" b="0" dirty="0" smtClean="0">
                          <a:latin typeface="+mn-lt"/>
                        </a:rPr>
                        <a:t>(</a:t>
                      </a:r>
                      <a:r>
                        <a:rPr lang="ru-RU" sz="1500" b="0" dirty="0" smtClean="0">
                          <a:latin typeface="+mn-lt"/>
                        </a:rPr>
                        <a:t>например, Англия</a:t>
                      </a:r>
                      <a:r>
                        <a:rPr lang="de-DE" sz="1500" b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b="0" dirty="0" smtClean="0">
                          <a:latin typeface="+mn-lt"/>
                        </a:rPr>
                        <a:t>£ 3000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baseline="0" dirty="0" smtClean="0">
                          <a:latin typeface="+mn-lt"/>
                        </a:rPr>
                        <a:t>1</a:t>
                      </a:r>
                      <a:r>
                        <a:rPr lang="ru-RU" sz="1500" b="0" baseline="0" dirty="0" smtClean="0">
                          <a:latin typeface="+mn-lt"/>
                        </a:rPr>
                        <a:t>,</a:t>
                      </a:r>
                      <a:r>
                        <a:rPr lang="de-DE" sz="1500" b="0" baseline="0" dirty="0" smtClean="0">
                          <a:latin typeface="+mn-lt"/>
                        </a:rPr>
                        <a:t>0 – 1</a:t>
                      </a:r>
                      <a:r>
                        <a:rPr lang="ru-RU" sz="1500" b="0" baseline="0" dirty="0" smtClean="0">
                          <a:latin typeface="+mn-lt"/>
                        </a:rPr>
                        <a:t>,</a:t>
                      </a:r>
                      <a:r>
                        <a:rPr lang="de-DE" sz="1500" b="0" baseline="0" dirty="0" smtClean="0">
                          <a:latin typeface="+mn-lt"/>
                        </a:rPr>
                        <a:t>32 </a:t>
                      </a:r>
                      <a:br>
                        <a:rPr lang="de-DE" sz="1500" b="0" baseline="0" dirty="0" smtClean="0">
                          <a:latin typeface="+mn-lt"/>
                        </a:rPr>
                      </a:br>
                      <a:r>
                        <a:rPr lang="de-DE" sz="1500" b="0" baseline="0" dirty="0" smtClean="0">
                          <a:latin typeface="+mn-lt"/>
                        </a:rPr>
                        <a:t>(</a:t>
                      </a:r>
                      <a:r>
                        <a:rPr lang="ru-RU" sz="1500" b="0" baseline="0" dirty="0" smtClean="0">
                          <a:latin typeface="+mn-lt"/>
                        </a:rPr>
                        <a:t>колеблется в зависимости от стационара</a:t>
                      </a:r>
                      <a:r>
                        <a:rPr lang="de-DE" sz="1500" b="0" baseline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</a:tr>
              <a:tr h="749229">
                <a:tc>
                  <a:txBody>
                    <a:bodyPr/>
                    <a:lstStyle/>
                    <a:p>
                      <a:r>
                        <a:rPr lang="ru-RU" sz="1500" b="0" dirty="0" smtClean="0">
                          <a:latin typeface="+mn-lt"/>
                        </a:rPr>
                        <a:t>Баллы</a:t>
                      </a:r>
                      <a:r>
                        <a:rPr lang="de-DE" sz="1500" b="0" dirty="0" smtClean="0">
                          <a:latin typeface="+mn-lt"/>
                        </a:rPr>
                        <a:t> (</a:t>
                      </a:r>
                      <a:r>
                        <a:rPr lang="ru-RU" sz="1500" b="0" dirty="0" smtClean="0">
                          <a:latin typeface="+mn-lt"/>
                        </a:rPr>
                        <a:t>например, Австрия</a:t>
                      </a:r>
                      <a:r>
                        <a:rPr lang="de-DE" sz="1500" b="0" dirty="0" smtClean="0">
                          <a:latin typeface="+mn-lt"/>
                        </a:rPr>
                        <a:t>)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dirty="0" smtClean="0">
                          <a:latin typeface="+mn-lt"/>
                        </a:rPr>
                        <a:t>130 </a:t>
                      </a:r>
                      <a:r>
                        <a:rPr lang="ru-RU" sz="1500" b="0" dirty="0" smtClean="0">
                          <a:latin typeface="+mn-lt"/>
                        </a:rPr>
                        <a:t>баллов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500" b="0" dirty="0" smtClean="0">
                          <a:latin typeface="+mn-lt"/>
                        </a:rPr>
                        <a:t>€ 30</a:t>
                      </a:r>
                      <a:endParaRPr lang="de-DE" sz="1500" b="0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451" y="0"/>
            <a:ext cx="822960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Ценообразование</a:t>
            </a:r>
            <a:r>
              <a:rPr lang="en-GB" sz="3200" b="1" dirty="0" smtClean="0">
                <a:solidFill>
                  <a:srgbClr val="FF0000"/>
                </a:solidFill>
              </a:rPr>
              <a:t> (</a:t>
            </a:r>
            <a:r>
              <a:rPr lang="ru-RU" sz="3200" b="1" dirty="0" smtClean="0">
                <a:solidFill>
                  <a:srgbClr val="FF0000"/>
                </a:solidFill>
              </a:rPr>
              <a:t>примеры</a:t>
            </a:r>
            <a:r>
              <a:rPr lang="en-GB" sz="3200" b="1" dirty="0" smtClean="0">
                <a:solidFill>
                  <a:srgbClr val="FF0000"/>
                </a:solidFill>
              </a:rPr>
              <a:t>)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noProof="0" dirty="0" smtClean="0">
                <a:latin typeface="Calibri" pitchFamily="34" charset="0"/>
              </a:rPr>
              <a:t>Расчет размера выплат стационару</a:t>
            </a:r>
            <a:endParaRPr lang="en-US" sz="2400" noProof="0" dirty="0" smtClean="0">
              <a:latin typeface="Calibri" pitchFamily="34" charset="0"/>
            </a:endParaRPr>
          </a:p>
          <a:p>
            <a:pPr>
              <a:buNone/>
            </a:pP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484954"/>
              </p:ext>
            </p:extLst>
          </p:nvPr>
        </p:nvGraphicFramePr>
        <p:xfrm>
          <a:off x="2" y="1714490"/>
          <a:ext cx="9144000" cy="4592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585928"/>
                <a:gridCol w="2071672"/>
              </a:tblGrid>
              <a:tr h="417163">
                <a:tc>
                  <a:txBody>
                    <a:bodyPr/>
                    <a:lstStyle/>
                    <a:p>
                      <a:endParaRPr lang="en-US" sz="18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+mn-lt"/>
                        </a:rPr>
                        <a:t>Англия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+mn-lt"/>
                        </a:rPr>
                        <a:t>Франция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+mn-lt"/>
                        </a:rPr>
                        <a:t>Германия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+mn-lt"/>
                        </a:rPr>
                        <a:t>Нидерланды</a:t>
                      </a:r>
                      <a:endParaRPr lang="en-US" sz="18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</a:tr>
              <a:tr h="659022">
                <a:tc>
                  <a:txBody>
                    <a:bodyPr/>
                    <a:lstStyle/>
                    <a:p>
                      <a:r>
                        <a:rPr lang="ru-RU" sz="1600" b="1" noProof="0" dirty="0" smtClean="0">
                          <a:latin typeface="+mn-lt"/>
                        </a:rPr>
                        <a:t>Расчет выплат</a:t>
                      </a:r>
                      <a:endParaRPr lang="en-US" sz="1600" b="1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Прямая</a:t>
                      </a:r>
                      <a:r>
                        <a:rPr lang="ru-RU" sz="1600" baseline="0" noProof="0" dirty="0" smtClean="0">
                          <a:latin typeface="+mn-lt"/>
                        </a:rPr>
                        <a:t> оплата</a:t>
                      </a:r>
                      <a:r>
                        <a:rPr lang="ru-RU" sz="1600" noProof="0" dirty="0" smtClean="0">
                          <a:latin typeface="+mn-lt"/>
                        </a:rPr>
                        <a:t> (по тарифам)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Косвенный </a:t>
                      </a:r>
                      <a:r>
                        <a:rPr lang="en-US" sz="1600" noProof="0" dirty="0" smtClean="0">
                          <a:latin typeface="+mn-lt"/>
                        </a:rPr>
                        <a:t/>
                      </a:r>
                      <a:br>
                        <a:rPr lang="en-US" sz="1600" noProof="0" dirty="0" smtClean="0">
                          <a:latin typeface="+mn-lt"/>
                        </a:rPr>
                      </a:br>
                      <a:r>
                        <a:rPr lang="en-US" sz="1600" noProof="0" dirty="0" smtClean="0">
                          <a:latin typeface="+mn-lt"/>
                        </a:rPr>
                        <a:t>(</a:t>
                      </a:r>
                      <a:r>
                        <a:rPr lang="ru-RU" sz="1600" noProof="0" dirty="0" smtClean="0">
                          <a:latin typeface="+mn-lt"/>
                        </a:rPr>
                        <a:t>по весовым коэффициентам</a:t>
                      </a:r>
                      <a:r>
                        <a:rPr lang="en-US" sz="1600" noProof="0" dirty="0" smtClean="0">
                          <a:latin typeface="+mn-lt"/>
                        </a:rPr>
                        <a:t>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Косвенный </a:t>
                      </a:r>
                      <a:r>
                        <a:rPr lang="en-US" sz="1600" noProof="0" dirty="0" smtClean="0">
                          <a:latin typeface="+mn-lt"/>
                        </a:rPr>
                        <a:t/>
                      </a:r>
                      <a:br>
                        <a:rPr lang="en-US" sz="1600" noProof="0" dirty="0" smtClean="0">
                          <a:latin typeface="+mn-lt"/>
                        </a:rPr>
                      </a:br>
                      <a:r>
                        <a:rPr lang="en-US" sz="1600" noProof="0" dirty="0" smtClean="0">
                          <a:latin typeface="+mn-lt"/>
                        </a:rPr>
                        <a:t>(</a:t>
                      </a:r>
                      <a:r>
                        <a:rPr lang="ru-RU" sz="1600" noProof="0" dirty="0" smtClean="0">
                          <a:latin typeface="+mn-lt"/>
                        </a:rPr>
                        <a:t>по весовым коэффициента</a:t>
                      </a:r>
                      <a:r>
                        <a:rPr lang="en-US" sz="1600" noProof="0" dirty="0" smtClean="0">
                          <a:latin typeface="+mn-lt"/>
                        </a:rPr>
                        <a:t>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Прямая оплата (по цене)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</a:tr>
              <a:tr h="1491472">
                <a:tc>
                  <a:txBody>
                    <a:bodyPr/>
                    <a:lstStyle/>
                    <a:p>
                      <a:r>
                        <a:rPr lang="ru-RU" sz="1600" b="1" noProof="0" dirty="0" smtClean="0">
                          <a:latin typeface="+mn-lt"/>
                        </a:rPr>
                        <a:t>Масштабы применения</a:t>
                      </a:r>
                      <a:endParaRPr lang="en-US" sz="1600" b="1" noProof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В масштабах всей страны</a:t>
                      </a:r>
                      <a:r>
                        <a:rPr lang="en-US" sz="1600" noProof="0" dirty="0" smtClean="0">
                          <a:latin typeface="+mn-lt"/>
                        </a:rPr>
                        <a:t> (</a:t>
                      </a:r>
                      <a:r>
                        <a:rPr lang="ru-RU" sz="1600" noProof="0" dirty="0" smtClean="0">
                          <a:latin typeface="+mn-lt"/>
                        </a:rPr>
                        <a:t>но с учетом рыночных</a:t>
                      </a:r>
                      <a:r>
                        <a:rPr lang="ru-RU" sz="1600" baseline="0" noProof="0" dirty="0" smtClean="0">
                          <a:latin typeface="+mn-lt"/>
                        </a:rPr>
                        <a:t> </a:t>
                      </a:r>
                      <a:r>
                        <a:rPr lang="ru-RU" sz="1600" noProof="0" dirty="0" smtClean="0">
                          <a:latin typeface="+mn-lt"/>
                        </a:rPr>
                        <a:t>факторов</a:t>
                      </a:r>
                      <a:r>
                        <a:rPr lang="en-US" sz="1600" noProof="0" dirty="0" smtClean="0">
                          <a:latin typeface="+mn-lt"/>
                        </a:rPr>
                        <a:t>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В масштабах всей страны</a:t>
                      </a:r>
                      <a:r>
                        <a:rPr lang="en-US" sz="1600" noProof="0" dirty="0" smtClean="0">
                          <a:latin typeface="+mn-lt"/>
                        </a:rPr>
                        <a:t> (</a:t>
                      </a:r>
                      <a:r>
                        <a:rPr lang="ru-RU" sz="1600" noProof="0" dirty="0" smtClean="0">
                          <a:latin typeface="+mn-lt"/>
                        </a:rPr>
                        <a:t>но с учетом поправок и отдельно для государственных и частных больниц</a:t>
                      </a:r>
                      <a:r>
                        <a:rPr lang="en-US" sz="1600" baseline="0" noProof="0" dirty="0" smtClean="0">
                          <a:latin typeface="+mn-lt"/>
                        </a:rPr>
                        <a:t>)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В масштабах всей страны</a:t>
                      </a:r>
                      <a:r>
                        <a:rPr lang="en-US" sz="1600" noProof="0" dirty="0" smtClean="0">
                          <a:latin typeface="+mn-lt"/>
                        </a:rPr>
                        <a:t> </a:t>
                      </a:r>
                      <a:r>
                        <a:rPr lang="ru-RU" sz="1600" noProof="0" dirty="0" smtClean="0">
                          <a:latin typeface="+mn-lt"/>
                        </a:rPr>
                        <a:t>весовые коэффициенты</a:t>
                      </a:r>
                      <a:r>
                        <a:rPr lang="en-US" sz="1600" noProof="0" dirty="0" smtClean="0">
                          <a:latin typeface="+mn-lt"/>
                        </a:rPr>
                        <a:t>; </a:t>
                      </a:r>
                      <a:r>
                        <a:rPr lang="ru-RU" sz="1600" noProof="0" dirty="0" err="1" smtClean="0">
                          <a:latin typeface="+mn-lt"/>
                        </a:rPr>
                        <a:t>корректиро-вочный</a:t>
                      </a:r>
                      <a:r>
                        <a:rPr lang="ru-RU" sz="1600" noProof="0" dirty="0" smtClean="0">
                          <a:latin typeface="+mn-lt"/>
                        </a:rPr>
                        <a:t> коэффициент внутри земли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Перечень </a:t>
                      </a:r>
                      <a:r>
                        <a:rPr lang="en-US" sz="1600" noProof="0" dirty="0" smtClean="0">
                          <a:latin typeface="+mn-lt"/>
                        </a:rPr>
                        <a:t>A: </a:t>
                      </a:r>
                      <a:r>
                        <a:rPr lang="ru-RU" sz="1600" noProof="0" dirty="0" smtClean="0">
                          <a:latin typeface="+mn-lt"/>
                        </a:rPr>
                        <a:t>в масштабах всей страны</a:t>
                      </a:r>
                      <a:endParaRPr lang="en-US" sz="1600" noProof="0" dirty="0" smtClean="0">
                        <a:latin typeface="+mn-lt"/>
                      </a:endParaRPr>
                    </a:p>
                    <a:p>
                      <a:pPr algn="ctr"/>
                      <a:r>
                        <a:rPr lang="ru-RU" sz="1600" noProof="0" dirty="0" smtClean="0">
                          <a:latin typeface="+mn-lt"/>
                        </a:rPr>
                        <a:t>Перечень </a:t>
                      </a:r>
                      <a:r>
                        <a:rPr lang="en-US" sz="1600" noProof="0" dirty="0" smtClean="0">
                          <a:latin typeface="+mn-lt"/>
                        </a:rPr>
                        <a:t>B: </a:t>
                      </a:r>
                      <a:r>
                        <a:rPr lang="ru-RU" sz="1600" noProof="0" dirty="0" smtClean="0">
                          <a:latin typeface="+mn-lt"/>
                        </a:rPr>
                        <a:t>в зависимости от типа стационара</a:t>
                      </a:r>
                      <a:endParaRPr lang="en-US" sz="1600" noProof="0" dirty="0">
                        <a:latin typeface="+mn-lt"/>
                      </a:endParaRPr>
                    </a:p>
                  </a:txBody>
                  <a:tcPr anchor="ctr"/>
                </a:tc>
              </a:tr>
              <a:tr h="659022">
                <a:tc>
                  <a:txBody>
                    <a:bodyPr/>
                    <a:lstStyle/>
                    <a:p>
                      <a:r>
                        <a:rPr lang="ru-RU" sz="16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Пределы объема и размеров выплат</a:t>
                      </a:r>
                      <a:endParaRPr lang="en-US" sz="16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Отсутствуют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планируется предусмотреть верхний предел объема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  <a:endParaRPr lang="en-US" sz="16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  <a:endParaRPr lang="en-US" sz="16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  <a:endParaRPr lang="en-US" sz="16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A: </a:t>
                      </a:r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  <a:endParaRPr lang="en-US" sz="1600" noProof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B: </a:t>
                      </a:r>
                      <a:endParaRPr lang="ru-RU" sz="1600" noProof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да</a:t>
                      </a:r>
                      <a:r>
                        <a:rPr lang="en-US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/</a:t>
                      </a:r>
                      <a:r>
                        <a:rPr lang="ru-RU" sz="160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нет</a:t>
                      </a:r>
                      <a:endParaRPr lang="en-US" sz="1600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Рамки проведения анализа на основе КСГ</a:t>
            </a:r>
            <a:endParaRPr lang="en-GB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19" name="Abgerundetes Rechteck 18"/>
          <p:cNvSpPr/>
          <p:nvPr/>
        </p:nvSpPr>
        <p:spPr bwMode="auto">
          <a:xfrm>
            <a:off x="921154" y="3282254"/>
            <a:ext cx="1441450" cy="1081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Система классификации больных</a:t>
            </a:r>
            <a:endParaRPr lang="en-GB" sz="1400" b="1" dirty="0"/>
          </a:p>
        </p:txBody>
      </p:sp>
      <p:sp>
        <p:nvSpPr>
          <p:cNvPr id="31" name="Abgerundetes Rechteck 30"/>
          <p:cNvSpPr/>
          <p:nvPr/>
        </p:nvSpPr>
        <p:spPr bwMode="auto">
          <a:xfrm>
            <a:off x="1233892" y="1502666"/>
            <a:ext cx="1439862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Сбор данных</a:t>
            </a:r>
            <a:endParaRPr lang="en-GB" sz="1400" b="1" dirty="0"/>
          </a:p>
        </p:txBody>
      </p:sp>
      <p:sp>
        <p:nvSpPr>
          <p:cNvPr id="32" name="Abgerundetes Rechteck 31"/>
          <p:cNvSpPr/>
          <p:nvPr/>
        </p:nvSpPr>
        <p:spPr bwMode="auto">
          <a:xfrm>
            <a:off x="3942168" y="2439291"/>
            <a:ext cx="1714511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Ценообразование</a:t>
            </a:r>
            <a:endParaRPr lang="en-GB" sz="1400" b="1" dirty="0"/>
          </a:p>
        </p:txBody>
      </p:sp>
      <p:sp>
        <p:nvSpPr>
          <p:cNvPr id="33" name="Abgerundetes Rechteck 32"/>
          <p:cNvSpPr/>
          <p:nvPr/>
        </p:nvSpPr>
        <p:spPr bwMode="auto">
          <a:xfrm>
            <a:off x="6085308" y="2439291"/>
            <a:ext cx="2000264" cy="107950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Фактические выплаты стационарам</a:t>
            </a:r>
            <a:endParaRPr lang="en-GB" sz="1400" b="1" dirty="0"/>
          </a:p>
        </p:txBody>
      </p:sp>
      <p:sp>
        <p:nvSpPr>
          <p:cNvPr id="34" name="Pfeil nach rechts 33"/>
          <p:cNvSpPr/>
          <p:nvPr/>
        </p:nvSpPr>
        <p:spPr bwMode="auto">
          <a:xfrm>
            <a:off x="3465917" y="2417066"/>
            <a:ext cx="609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5" name="Pfeil nach rechts 34"/>
          <p:cNvSpPr/>
          <p:nvPr/>
        </p:nvSpPr>
        <p:spPr bwMode="auto">
          <a:xfrm>
            <a:off x="5647142" y="2402779"/>
            <a:ext cx="482600" cy="48895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6" name="Abgerundetes Rechteck 35"/>
          <p:cNvSpPr/>
          <p:nvPr/>
        </p:nvSpPr>
        <p:spPr bwMode="auto">
          <a:xfrm>
            <a:off x="1337079" y="4044254"/>
            <a:ext cx="1700213" cy="82708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Диагноз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Процедуры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Сложность/тяжесть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Частота пересмотра</a:t>
            </a:r>
            <a:endParaRPr lang="en-GB" sz="11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7" name="Abgerundetes Rechteck 36"/>
          <p:cNvSpPr/>
          <p:nvPr/>
        </p:nvSpPr>
        <p:spPr bwMode="auto">
          <a:xfrm>
            <a:off x="1765704" y="2005904"/>
            <a:ext cx="1700213" cy="1063626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Демографические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smtClean="0"/>
              <a:t>Клинические данные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Данные о затратах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Размеры выборки, частота обновлений</a:t>
            </a:r>
            <a:endParaRPr lang="en-GB" sz="1100" dirty="0"/>
          </a:p>
        </p:txBody>
      </p:sp>
      <p:sp>
        <p:nvSpPr>
          <p:cNvPr id="38" name="Abgerundetes Rechteck 37"/>
          <p:cNvSpPr/>
          <p:nvPr/>
        </p:nvSpPr>
        <p:spPr bwMode="auto">
          <a:xfrm>
            <a:off x="4299358" y="3013966"/>
            <a:ext cx="1643074" cy="1270010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Удельный вес затрат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Базовые расценки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Цены/тарифы</a:t>
            </a:r>
            <a:endParaRPr lang="en-GB" sz="1100" dirty="0">
              <a:solidFill>
                <a:srgbClr val="000000"/>
              </a:solidFill>
            </a:endParaRPr>
          </a:p>
          <a:p>
            <a:pPr marL="57150" lvl="1" indent="-57150" defTabSz="488950">
              <a:lnSpc>
                <a:spcPct val="90000"/>
              </a:lnSpc>
              <a:spcAft>
                <a:spcPct val="15000"/>
              </a:spcAft>
              <a:buFontTx/>
              <a:buChar char="•"/>
              <a:defRPr/>
            </a:pPr>
            <a:r>
              <a:rPr lang="en-GB" sz="1100" dirty="0">
                <a:solidFill>
                  <a:srgbClr val="000000"/>
                </a:solidFill>
              </a:rPr>
              <a:t> </a:t>
            </a:r>
            <a:r>
              <a:rPr lang="ru-RU" sz="1100" dirty="0" smtClean="0">
                <a:solidFill>
                  <a:srgbClr val="000000"/>
                </a:solidFill>
              </a:rPr>
              <a:t>На что опираться: средний уровень или затраты передовых стационаров</a:t>
            </a:r>
            <a:endParaRPr lang="en-GB" sz="1100" dirty="0">
              <a:solidFill>
                <a:srgbClr val="000000"/>
              </a:solidFill>
            </a:endParaRPr>
          </a:p>
          <a:p>
            <a:pPr defTabSz="488950">
              <a:defRPr/>
            </a:pP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39" name="Abgerundetes Rechteck 38"/>
          <p:cNvSpPr/>
          <p:nvPr/>
        </p:nvSpPr>
        <p:spPr bwMode="auto">
          <a:xfrm>
            <a:off x="6228184" y="3140968"/>
            <a:ext cx="1928827" cy="1000132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200" dirty="0"/>
              <a:t> </a:t>
            </a:r>
            <a:r>
              <a:rPr lang="ru-RU" sz="1200" dirty="0" smtClean="0"/>
              <a:t>Пределы объема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Выпадающие значения</a:t>
            </a:r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ru-RU" sz="1100" dirty="0" err="1" smtClean="0"/>
              <a:t>Высокозатратные</a:t>
            </a:r>
            <a:r>
              <a:rPr lang="ru-RU" sz="1100" dirty="0" smtClean="0"/>
              <a:t> случаи</a:t>
            </a:r>
            <a:endParaRPr lang="en-GB" sz="1100" dirty="0" smtClean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 smtClean="0"/>
              <a:t> </a:t>
            </a:r>
            <a:r>
              <a:rPr lang="ru-RU" sz="1100" dirty="0" smtClean="0"/>
              <a:t>Качество</a:t>
            </a:r>
            <a:endParaRPr lang="en-GB" sz="1100" dirty="0"/>
          </a:p>
          <a:p>
            <a:pPr marL="57150" lvl="1" indent="-57150" defTabSz="488950" fontAlgn="auto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FontTx/>
              <a:buChar char="••"/>
              <a:defRPr/>
            </a:pPr>
            <a:r>
              <a:rPr lang="en-GB" sz="1100" dirty="0"/>
              <a:t> </a:t>
            </a:r>
            <a:r>
              <a:rPr lang="ru-RU" sz="1100" dirty="0" smtClean="0"/>
              <a:t>Переговоры</a:t>
            </a:r>
            <a:endParaRPr lang="en-GB" dirty="0"/>
          </a:p>
        </p:txBody>
      </p:sp>
      <p:sp>
        <p:nvSpPr>
          <p:cNvPr id="40" name="Pfeil nach rechts 39"/>
          <p:cNvSpPr/>
          <p:nvPr/>
        </p:nvSpPr>
        <p:spPr bwMode="auto">
          <a:xfrm>
            <a:off x="2457854" y="3337816"/>
            <a:ext cx="1584325" cy="48736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" name="Pfeil nach rechts 40"/>
          <p:cNvSpPr/>
          <p:nvPr/>
        </p:nvSpPr>
        <p:spPr bwMode="auto">
          <a:xfrm rot="5400000">
            <a:off x="1268023" y="2808385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4" name="Pfeil nach rechts 43"/>
          <p:cNvSpPr/>
          <p:nvPr/>
        </p:nvSpPr>
        <p:spPr bwMode="auto">
          <a:xfrm rot="16200000">
            <a:off x="1271198" y="2646460"/>
            <a:ext cx="504825" cy="4302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" name="Ellipse 21"/>
          <p:cNvSpPr/>
          <p:nvPr/>
        </p:nvSpPr>
        <p:spPr>
          <a:xfrm>
            <a:off x="5960102" y="2023019"/>
            <a:ext cx="2304256" cy="223224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el 1"/>
          <p:cNvSpPr txBox="1">
            <a:spLocks/>
          </p:cNvSpPr>
          <p:nvPr/>
        </p:nvSpPr>
        <p:spPr bwMode="auto">
          <a:xfrm>
            <a:off x="609600" y="52387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sz="3200" b="1" dirty="0" smtClean="0">
                <a:solidFill>
                  <a:srgbClr val="FF0000"/>
                </a:solidFill>
              </a:rPr>
              <a:t>Основные компоненты\этапы разработки системы КСГ </a:t>
            </a:r>
            <a:endParaRPr lang="en-GB" sz="3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624" y="181496"/>
            <a:ext cx="8729666" cy="50761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Линия поведения и стратегия стационаров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cxnSp>
        <p:nvCxnSpPr>
          <p:cNvPr id="7" name="Gerade Verbindung mit Pfeil 6"/>
          <p:cNvCxnSpPr/>
          <p:nvPr/>
        </p:nvCxnSpPr>
        <p:spPr bwMode="auto">
          <a:xfrm>
            <a:off x="1338660" y="4494466"/>
            <a:ext cx="6696075" cy="1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 bwMode="auto">
          <a:xfrm>
            <a:off x="1475656" y="3068960"/>
            <a:ext cx="52565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9"/>
          <p:cNvSpPr txBox="1">
            <a:spLocks noChangeArrowheads="1"/>
          </p:cNvSpPr>
          <p:nvPr/>
        </p:nvSpPr>
        <p:spPr bwMode="auto">
          <a:xfrm>
            <a:off x="251520" y="1755393"/>
            <a:ext cx="1285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dirty="0" smtClean="0">
                <a:latin typeface="+mn-lt"/>
              </a:rPr>
              <a:t>Доходы/</a:t>
            </a:r>
            <a:endParaRPr lang="en-GB" sz="1400" dirty="0">
              <a:latin typeface="+mn-lt"/>
            </a:endParaRPr>
          </a:p>
          <a:p>
            <a:pPr algn="ctr">
              <a:defRPr/>
            </a:pPr>
            <a:r>
              <a:rPr lang="ru-RU" sz="1400" dirty="0" smtClean="0">
                <a:latin typeface="+mn-lt"/>
              </a:rPr>
              <a:t>затраты</a:t>
            </a:r>
            <a:endParaRPr lang="en-GB" sz="1400" dirty="0">
              <a:latin typeface="+mn-lt"/>
            </a:endParaRPr>
          </a:p>
        </p:txBody>
      </p:sp>
      <p:sp>
        <p:nvSpPr>
          <p:cNvPr id="15" name="Textfeld 8"/>
          <p:cNvSpPr txBox="1">
            <a:spLocks noChangeArrowheads="1"/>
          </p:cNvSpPr>
          <p:nvPr/>
        </p:nvSpPr>
        <p:spPr bwMode="auto">
          <a:xfrm>
            <a:off x="7072330" y="4582869"/>
            <a:ext cx="159385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 smtClean="0">
                <a:latin typeface="+mn-lt"/>
              </a:rPr>
              <a:t>Длительность пребывания в стационаре</a:t>
            </a:r>
            <a:endParaRPr lang="en-GB" sz="1400" dirty="0">
              <a:latin typeface="+mn-lt"/>
            </a:endParaRPr>
          </a:p>
        </p:txBody>
      </p:sp>
      <p:cxnSp>
        <p:nvCxnSpPr>
          <p:cNvPr id="17" name="Gerade Verbindung mit Pfeil 16"/>
          <p:cNvCxnSpPr/>
          <p:nvPr/>
        </p:nvCxnSpPr>
        <p:spPr bwMode="auto">
          <a:xfrm rot="5400000">
            <a:off x="5606257" y="2528491"/>
            <a:ext cx="504825" cy="1588"/>
          </a:xfrm>
          <a:prstGeom prst="straightConnector1">
            <a:avLst/>
          </a:prstGeom>
          <a:ln>
            <a:solidFill>
              <a:srgbClr val="0033CC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 bwMode="auto">
          <a:xfrm flipH="1">
            <a:off x="4921573" y="2062591"/>
            <a:ext cx="198" cy="2447675"/>
          </a:xfrm>
          <a:prstGeom prst="line">
            <a:avLst/>
          </a:prstGeom>
          <a:ln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 bwMode="auto">
          <a:xfrm rot="10800000">
            <a:off x="4345509" y="3718773"/>
            <a:ext cx="576262" cy="1587"/>
          </a:xfrm>
          <a:prstGeom prst="straightConnector1">
            <a:avLst/>
          </a:prstGeom>
          <a:ln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 bwMode="auto">
          <a:xfrm>
            <a:off x="1475656" y="2780928"/>
            <a:ext cx="5256584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1342635" y="1681285"/>
            <a:ext cx="0" cy="2808312"/>
          </a:xfrm>
          <a:prstGeom prst="straightConnector1">
            <a:avLst/>
          </a:prstGeom>
          <a:ln w="19050" cap="flat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 bwMode="auto">
          <a:xfrm flipV="1">
            <a:off x="2905547" y="2782670"/>
            <a:ext cx="0" cy="288031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 bwMode="auto">
          <a:xfrm>
            <a:off x="6860684" y="2042844"/>
            <a:ext cx="112261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+mn-lt"/>
              </a:rPr>
              <a:t>Всего затрат</a:t>
            </a:r>
            <a:endParaRPr lang="de-DE" sz="1400" dirty="0">
              <a:latin typeface="+mn-lt"/>
            </a:endParaRPr>
          </a:p>
        </p:txBody>
      </p:sp>
      <p:sp>
        <p:nvSpPr>
          <p:cNvPr id="28" name="Textfeld 27"/>
          <p:cNvSpPr txBox="1"/>
          <p:nvPr/>
        </p:nvSpPr>
        <p:spPr bwMode="auto">
          <a:xfrm>
            <a:off x="6876256" y="2833191"/>
            <a:ext cx="20882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+mn-lt"/>
              </a:rPr>
              <a:t>Выплаты на основе КСГ</a:t>
            </a:r>
            <a:endParaRPr lang="de-DE" sz="1400" dirty="0">
              <a:latin typeface="+mn-lt"/>
            </a:endParaRPr>
          </a:p>
        </p:txBody>
      </p:sp>
      <p:sp>
        <p:nvSpPr>
          <p:cNvPr id="29" name="Textfeld 28"/>
          <p:cNvSpPr txBox="1"/>
          <p:nvPr/>
        </p:nvSpPr>
        <p:spPr bwMode="auto">
          <a:xfrm>
            <a:off x="5281811" y="3072442"/>
            <a:ext cx="24340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rgbClr val="0033CC"/>
                </a:solidFill>
                <a:latin typeface="+mn-lt"/>
              </a:rPr>
              <a:t>Сокращение затрат</a:t>
            </a:r>
            <a:r>
              <a:rPr lang="de-DE" sz="1200" dirty="0" smtClean="0">
                <a:solidFill>
                  <a:srgbClr val="0033CC"/>
                </a:solidFill>
                <a:latin typeface="+mn-lt"/>
              </a:rPr>
              <a:t> (</a:t>
            </a:r>
            <a:r>
              <a:rPr lang="ru-RU" sz="1200" dirty="0" smtClean="0">
                <a:solidFill>
                  <a:srgbClr val="0033CC"/>
                </a:solidFill>
                <a:latin typeface="+mn-lt"/>
              </a:rPr>
              <a:t>на персонале</a:t>
            </a:r>
            <a:r>
              <a:rPr lang="de-DE" sz="1200" dirty="0" smtClean="0">
                <a:solidFill>
                  <a:srgbClr val="0033CC"/>
                </a:solidFill>
                <a:latin typeface="+mn-lt"/>
              </a:rPr>
              <a:t>, </a:t>
            </a:r>
            <a:r>
              <a:rPr lang="ru-RU" sz="1200" dirty="0" smtClean="0">
                <a:solidFill>
                  <a:srgbClr val="0033CC"/>
                </a:solidFill>
                <a:latin typeface="+mn-lt"/>
              </a:rPr>
              <a:t>применение более дешевых технологий</a:t>
            </a:r>
            <a:r>
              <a:rPr lang="de-DE" sz="1200" dirty="0" smtClean="0">
                <a:solidFill>
                  <a:srgbClr val="0033CC"/>
                </a:solidFill>
                <a:latin typeface="+mn-lt"/>
              </a:rPr>
              <a:t>)</a:t>
            </a:r>
            <a:endParaRPr lang="de-DE" sz="120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30" name="Textfeld 29"/>
          <p:cNvSpPr txBox="1"/>
          <p:nvPr/>
        </p:nvSpPr>
        <p:spPr bwMode="auto">
          <a:xfrm>
            <a:off x="2214546" y="1992322"/>
            <a:ext cx="26352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rgbClr val="FF0000"/>
                </a:solidFill>
                <a:latin typeface="+mn-lt"/>
              </a:rPr>
              <a:t>Увеличение доходов</a:t>
            </a:r>
            <a:r>
              <a:rPr lang="en-US" sz="1200" dirty="0">
                <a:solidFill>
                  <a:srgbClr val="FF0000"/>
                </a:solidFill>
                <a:latin typeface="+mn-lt"/>
              </a:rPr>
              <a:t/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ru-RU" sz="1200" dirty="0" smtClean="0">
                <a:solidFill>
                  <a:srgbClr val="FF0000"/>
                </a:solidFill>
                <a:latin typeface="+mn-lt"/>
              </a:rPr>
              <a:t>завышение кода</a:t>
            </a: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; </a:t>
            </a:r>
            <a:r>
              <a:rPr lang="en-US" sz="1200" dirty="0">
                <a:solidFill>
                  <a:srgbClr val="FF0000"/>
                </a:solidFill>
                <a:latin typeface="+mn-lt"/>
              </a:rPr>
              <a:t/>
            </a:r>
            <a:br>
              <a:rPr lang="en-US" sz="1200" dirty="0">
                <a:solidFill>
                  <a:srgbClr val="FF0000"/>
                </a:solidFill>
                <a:latin typeface="+mn-lt"/>
              </a:rPr>
            </a:br>
            <a:r>
              <a:rPr lang="ru-RU" sz="1200" dirty="0" smtClean="0">
                <a:solidFill>
                  <a:srgbClr val="FF0000"/>
                </a:solidFill>
                <a:latin typeface="+mn-lt"/>
              </a:rPr>
              <a:t>попытка получения дополнительных выплат</a:t>
            </a:r>
            <a:r>
              <a:rPr lang="en-US" sz="1200" dirty="0" smtClean="0">
                <a:solidFill>
                  <a:srgbClr val="FF0000"/>
                </a:solidFill>
                <a:latin typeface="+mn-lt"/>
              </a:rPr>
              <a:t>)</a:t>
            </a:r>
            <a:endParaRPr lang="en-US" sz="1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feld 30"/>
          <p:cNvSpPr txBox="1">
            <a:spLocks noChangeArrowheads="1"/>
          </p:cNvSpPr>
          <p:nvPr/>
        </p:nvSpPr>
        <p:spPr bwMode="auto">
          <a:xfrm>
            <a:off x="2928927" y="3790781"/>
            <a:ext cx="21471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smtClean="0">
                <a:solidFill>
                  <a:srgbClr val="00B050"/>
                </a:solidFill>
                <a:latin typeface="+mj-lt"/>
              </a:rPr>
              <a:t>Сокращение длительности пребывания в стационаре</a:t>
            </a:r>
            <a:endParaRPr lang="de-DE" sz="1200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37" name="Bogen 36"/>
          <p:cNvSpPr/>
          <p:nvPr/>
        </p:nvSpPr>
        <p:spPr bwMode="auto">
          <a:xfrm rot="16200000">
            <a:off x="6084616" y="-2710367"/>
            <a:ext cx="5616575" cy="15122525"/>
          </a:xfrm>
          <a:prstGeom prst="arc">
            <a:avLst>
              <a:gd name="adj1" fmla="val 16398840"/>
              <a:gd name="adj2" fmla="val 1938502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Bogen 37"/>
          <p:cNvSpPr/>
          <p:nvPr/>
        </p:nvSpPr>
        <p:spPr bwMode="auto">
          <a:xfrm rot="16200000">
            <a:off x="6368430" y="-2561936"/>
            <a:ext cx="4760913" cy="15122525"/>
          </a:xfrm>
          <a:prstGeom prst="arc">
            <a:avLst>
              <a:gd name="adj1" fmla="val 16473619"/>
              <a:gd name="adj2" fmla="val 19250777"/>
            </a:avLst>
          </a:prstGeom>
          <a:ln>
            <a:solidFill>
              <a:srgbClr val="0033C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  <p:bldP spid="31" grpId="0"/>
      <p:bldP spid="37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566917"/>
              </p:ext>
            </p:extLst>
          </p:nvPr>
        </p:nvGraphicFramePr>
        <p:xfrm>
          <a:off x="33316" y="908720"/>
          <a:ext cx="9144002" cy="5436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8722"/>
                <a:gridCol w="1798820"/>
                <a:gridCol w="2038905"/>
                <a:gridCol w="1857388"/>
                <a:gridCol w="1500167"/>
              </a:tblGrid>
              <a:tr h="682028">
                <a:tc>
                  <a:txBody>
                    <a:bodyPr/>
                    <a:lstStyle/>
                    <a:p>
                      <a:endParaRPr lang="en-US" sz="1800" b="1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Calibri" pitchFamily="34" charset="0"/>
                        </a:rPr>
                        <a:t>Англия</a:t>
                      </a:r>
                      <a:endParaRPr lang="en-US" sz="18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Calibri" pitchFamily="34" charset="0"/>
                        </a:rPr>
                        <a:t>Франция</a:t>
                      </a:r>
                      <a:endParaRPr lang="en-US" sz="18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smtClean="0">
                          <a:latin typeface="Calibri" pitchFamily="34" charset="0"/>
                        </a:rPr>
                        <a:t>Германия</a:t>
                      </a:r>
                      <a:endParaRPr lang="en-US" sz="18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noProof="0" dirty="0" err="1" smtClean="0">
                          <a:latin typeface="Calibri" pitchFamily="34" charset="0"/>
                        </a:rPr>
                        <a:t>Нидер-ланды</a:t>
                      </a:r>
                      <a:endParaRPr lang="en-US" sz="18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7796BB"/>
                    </a:solidFill>
                  </a:tcPr>
                </a:tc>
              </a:tr>
              <a:tr h="779460">
                <a:tc>
                  <a:txBody>
                    <a:bodyPr/>
                    <a:lstStyle/>
                    <a:p>
                      <a:r>
                        <a:rPr lang="ru-RU" sz="1800" b="1" noProof="0" dirty="0" smtClean="0">
                          <a:latin typeface="Calibri" pitchFamily="34" charset="0"/>
                        </a:rPr>
                        <a:t>Оплата за пребывание в стационаре</a:t>
                      </a:r>
                      <a:endParaRPr lang="en-US" sz="1800" b="1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Оплачивается 1 раз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Оплачивается 1 раз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Оплачивается 1 раз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Возможно несколько раз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</a:tr>
              <a:tr h="2143515">
                <a:tc>
                  <a:txBody>
                    <a:bodyPr/>
                    <a:lstStyle/>
                    <a:p>
                      <a:r>
                        <a:rPr lang="ru-RU" sz="1800" b="1" noProof="0" dirty="0" smtClean="0">
                          <a:latin typeface="Calibri" pitchFamily="34" charset="0"/>
                        </a:rPr>
                        <a:t>Оплата за определенные </a:t>
                      </a:r>
                      <a:r>
                        <a:rPr lang="ru-RU" sz="1800" b="1" noProof="0" dirty="0" err="1" smtClean="0">
                          <a:latin typeface="Calibri" pitchFamily="34" charset="0"/>
                        </a:rPr>
                        <a:t>высокозатратные</a:t>
                      </a:r>
                      <a:r>
                        <a:rPr lang="ru-RU" sz="1800" b="1" noProof="0" dirty="0" smtClean="0">
                          <a:latin typeface="Calibri" pitchFamily="34" charset="0"/>
                        </a:rPr>
                        <a:t> услуги</a:t>
                      </a:r>
                      <a:endParaRPr lang="en-US" sz="1800" b="1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noProof="0" dirty="0" smtClean="0">
                          <a:latin typeface="Calibri" pitchFamily="34" charset="0"/>
                        </a:rPr>
                        <a:t>Например</a:t>
                      </a:r>
                      <a:r>
                        <a:rPr lang="en-US" sz="1400" noProof="0" dirty="0" smtClean="0">
                          <a:latin typeface="Calibri" pitchFamily="34" charset="0"/>
                        </a:rPr>
                        <a:t>: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40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ru-RU" sz="1400" noProof="0" dirty="0" smtClean="0">
                          <a:latin typeface="Calibri" pitchFamily="34" charset="0"/>
                        </a:rPr>
                        <a:t>Химиотерапия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Радиотерапия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Гемодиализ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Диагностическая визуализация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Дорогостоящие препараты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noProof="0" dirty="0" smtClean="0">
                          <a:latin typeface="Calibri" pitchFamily="34" charset="0"/>
                        </a:rPr>
                        <a:t>Сеансы </a:t>
                      </a:r>
                      <a:r>
                        <a:rPr lang="en-US" sz="1400" noProof="0" dirty="0" smtClean="0">
                          <a:latin typeface="Calibri" pitchFamily="34" charset="0"/>
                        </a:rPr>
                        <a:t>GHM</a:t>
                      </a:r>
                      <a:r>
                        <a:rPr lang="ru-RU" sz="1400" noProof="0" dirty="0" smtClean="0">
                          <a:latin typeface="Calibri" pitchFamily="34" charset="0"/>
                        </a:rPr>
                        <a:t>, например, по:</a:t>
                      </a:r>
                      <a:endParaRPr lang="en-US" sz="1400" baseline="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Химиотерапия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Радиотерапия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Гемодиализ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None/>
                      </a:pPr>
                      <a:endParaRPr lang="en-US" sz="1400" baseline="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ru-RU" sz="1400" baseline="0" noProof="0" dirty="0" smtClean="0">
                          <a:latin typeface="Calibri" pitchFamily="34" charset="0"/>
                        </a:rPr>
                        <a:t>Дополнительная плата за</a:t>
                      </a:r>
                      <a:r>
                        <a:rPr lang="en-US" sz="1400" baseline="0" noProof="0" dirty="0" smtClean="0">
                          <a:latin typeface="Calibri" pitchFamily="34" charset="0"/>
                        </a:rPr>
                        <a:t>: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400" baseline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ru-RU" sz="1400" baseline="0" noProof="0" dirty="0" smtClean="0">
                          <a:latin typeface="Calibri" pitchFamily="34" charset="0"/>
                        </a:rPr>
                        <a:t>Интенсивная терапия</a:t>
                      </a:r>
                      <a:endParaRPr lang="en-US" sz="1400" baseline="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400" baseline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ru-RU" sz="1400" baseline="0" noProof="0" dirty="0" smtClean="0">
                          <a:latin typeface="Calibri" pitchFamily="34" charset="0"/>
                        </a:rPr>
                        <a:t>Неотложная помощь</a:t>
                      </a:r>
                      <a:endParaRPr lang="en-US" sz="1400" baseline="0" noProof="0" dirty="0" smtClean="0">
                        <a:latin typeface="Calibri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400" baseline="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ru-RU" sz="1400" noProof="0" dirty="0" smtClean="0">
                          <a:latin typeface="Calibri" pitchFamily="34" charset="0"/>
                        </a:rPr>
                        <a:t>Дорогостоящие препараты</a:t>
                      </a:r>
                      <a:endParaRPr lang="en-US" sz="1400" baseline="0" noProof="0" dirty="0" smtClean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noProof="0" dirty="0" smtClean="0">
                          <a:latin typeface="Calibri" pitchFamily="34" charset="0"/>
                        </a:rPr>
                        <a:t>Дополнительная</a:t>
                      </a:r>
                      <a:r>
                        <a:rPr lang="ru-RU" sz="1400" baseline="0" noProof="0" dirty="0" smtClean="0">
                          <a:latin typeface="Calibri" pitchFamily="34" charset="0"/>
                        </a:rPr>
                        <a:t> плата, </a:t>
                      </a:r>
                      <a:r>
                        <a:rPr lang="ru-RU" sz="1400" noProof="0" dirty="0" smtClean="0">
                          <a:latin typeface="Calibri" pitchFamily="34" charset="0"/>
                        </a:rPr>
                        <a:t>например, за</a:t>
                      </a:r>
                      <a:r>
                        <a:rPr lang="en-US" sz="1400" noProof="0" dirty="0" smtClean="0">
                          <a:latin typeface="Calibri" pitchFamily="34" charset="0"/>
                        </a:rPr>
                        <a:t>: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en-US" sz="1400" noProof="0" dirty="0" smtClean="0">
                          <a:latin typeface="Calibri" pitchFamily="34" charset="0"/>
                        </a:rPr>
                        <a:t> </a:t>
                      </a:r>
                      <a:r>
                        <a:rPr lang="ru-RU" sz="1400" noProof="0" dirty="0" smtClean="0">
                          <a:latin typeface="Calibri" pitchFamily="34" charset="0"/>
                        </a:rPr>
                        <a:t>Химиотерапия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Радиотерапия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Гемодиализ</a:t>
                      </a:r>
                      <a:endParaRPr lang="en-US" sz="1400" noProof="0" dirty="0" smtClean="0">
                        <a:latin typeface="Calibri" pitchFamily="34" charset="0"/>
                      </a:endParaRP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Диагностическая визуализация</a:t>
                      </a:r>
                    </a:p>
                    <a:p>
                      <a:pPr algn="l">
                        <a:buFont typeface="Arial" pitchFamily="34" charset="0"/>
                        <a:buChar char="•"/>
                      </a:pPr>
                      <a:r>
                        <a:rPr lang="ru-RU" sz="1400" noProof="0" dirty="0" smtClean="0">
                          <a:latin typeface="Calibri" pitchFamily="34" charset="0"/>
                        </a:rPr>
                        <a:t>Дорогостоящие препараты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Нет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974325">
                <a:tc>
                  <a:txBody>
                    <a:bodyPr/>
                    <a:lstStyle/>
                    <a:p>
                      <a:r>
                        <a:rPr lang="ru-RU" sz="1800" b="1" noProof="0" dirty="0" smtClean="0">
                          <a:latin typeface="Calibri" pitchFamily="34" charset="0"/>
                        </a:rPr>
                        <a:t>Дополнительная</a:t>
                      </a:r>
                      <a:r>
                        <a:rPr lang="ru-RU" sz="1800" b="1" baseline="0" noProof="0" dirty="0" smtClean="0">
                          <a:latin typeface="Calibri" pitchFamily="34" charset="0"/>
                        </a:rPr>
                        <a:t> плата за услуги инновационного характера</a:t>
                      </a:r>
                      <a:endParaRPr lang="en-US" sz="1800" b="1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Да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Да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Да</a:t>
                      </a:r>
                      <a:endParaRPr lang="en-US" sz="14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smtClean="0">
                          <a:latin typeface="Calibri" pitchFamily="34" charset="0"/>
                        </a:rPr>
                        <a:t>Да</a:t>
                      </a:r>
                      <a:r>
                        <a:rPr lang="en-US" sz="1400" noProof="0" dirty="0" smtClean="0">
                          <a:latin typeface="Calibri" pitchFamily="34" charset="0"/>
                        </a:rPr>
                        <a:t/>
                      </a:r>
                      <a:br>
                        <a:rPr lang="en-US" sz="1400" noProof="0" dirty="0" smtClean="0">
                          <a:latin typeface="Calibri" pitchFamily="34" charset="0"/>
                        </a:rPr>
                      </a:br>
                      <a:r>
                        <a:rPr lang="en-US" sz="1300" noProof="0" dirty="0" smtClean="0">
                          <a:latin typeface="Calibri" pitchFamily="34" charset="0"/>
                        </a:rPr>
                        <a:t>(</a:t>
                      </a:r>
                      <a:r>
                        <a:rPr lang="ru-RU" sz="1300" noProof="0" dirty="0" smtClean="0">
                          <a:latin typeface="Calibri" pitchFamily="34" charset="0"/>
                        </a:rPr>
                        <a:t>за лекарственные препараты</a:t>
                      </a:r>
                      <a:r>
                        <a:rPr lang="en-US" sz="1300" noProof="0" dirty="0" smtClean="0">
                          <a:latin typeface="Calibri" pitchFamily="34" charset="0"/>
                        </a:rPr>
                        <a:t>)</a:t>
                      </a:r>
                      <a:endParaRPr lang="en-US" sz="1300" noProof="0" dirty="0">
                        <a:latin typeface="Calibri" pitchFamily="34" charset="0"/>
                      </a:endParaRPr>
                    </a:p>
                  </a:txBody>
                  <a:tcPr anchor="ctr">
                    <a:solidFill>
                      <a:srgbClr val="C7D4E3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188640"/>
            <a:ext cx="825514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Дополнительная оплата за оказанные услуги</a:t>
            </a:r>
            <a:endParaRPr lang="en-GB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6359" y="116632"/>
            <a:ext cx="8229600" cy="792163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Контроль качества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378337"/>
              </p:ext>
            </p:extLst>
          </p:nvPr>
        </p:nvGraphicFramePr>
        <p:xfrm>
          <a:off x="1" y="1052736"/>
          <a:ext cx="9071990" cy="576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099"/>
                <a:gridCol w="3299321"/>
                <a:gridCol w="4772570"/>
              </a:tblGrid>
              <a:tr h="178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de-DE" sz="1400" kern="1200" noProof="0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/>
                        <a:t>Механизм</a:t>
                      </a:r>
                      <a:endParaRPr lang="de-DE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/>
                        <a:t>Примеры</a:t>
                      </a:r>
                      <a:endParaRPr lang="de-DE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</a:tr>
              <a:tr h="1556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/>
                        <a:t>За</a:t>
                      </a:r>
                      <a:r>
                        <a:rPr lang="ru-RU" sz="1300" b="1" baseline="0" dirty="0" smtClean="0"/>
                        <a:t> качество работы стационара</a:t>
                      </a:r>
                      <a:endParaRPr lang="de-DE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Размер</a:t>
                      </a:r>
                      <a:r>
                        <a:rPr lang="ru-RU" sz="1300" baseline="0" dirty="0" smtClean="0"/>
                        <a:t> о</a:t>
                      </a:r>
                      <a:r>
                        <a:rPr lang="ru-RU" sz="1300" dirty="0" smtClean="0"/>
                        <a:t>платы за деятельность</a:t>
                      </a:r>
                      <a:r>
                        <a:rPr lang="ru-RU" sz="1300" baseline="0" dirty="0" smtClean="0"/>
                        <a:t> всего стационара повышается или снижается на определенный процент.</a:t>
                      </a:r>
                      <a:endParaRPr lang="de-DE" sz="1300" dirty="0"/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Стационар получает доплату, не связанную с услугами</a:t>
                      </a:r>
                      <a:endParaRPr lang="de-DE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Оказана/не оказана </a:t>
                      </a:r>
                      <a:r>
                        <a:rPr lang="ru-RU" sz="1300" baseline="0" dirty="0" smtClean="0"/>
                        <a:t> помощь </a:t>
                      </a:r>
                      <a:r>
                        <a:rPr lang="ru-RU" sz="1300" dirty="0" smtClean="0"/>
                        <a:t>предусмотренного качества</a:t>
                      </a:r>
                      <a:r>
                        <a:rPr lang="en-US" sz="1300" dirty="0" smtClean="0"/>
                        <a:t> (</a:t>
                      </a:r>
                      <a:r>
                        <a:rPr lang="ru-RU" sz="1300" dirty="0" smtClean="0"/>
                        <a:t>например, в Англии</a:t>
                      </a:r>
                      <a:r>
                        <a:rPr lang="en-US" sz="1300" dirty="0" smtClean="0"/>
                        <a:t>)</a:t>
                      </a:r>
                      <a:endParaRPr lang="de-DE" sz="1300" dirty="0"/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Общий уровень повторной госпитализации ниже/выше среднего показателя</a:t>
                      </a:r>
                      <a:r>
                        <a:rPr lang="ru-RU" sz="1300" baseline="0" dirty="0" smtClean="0"/>
                        <a:t> или ниже/выше согласованного планового показателя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например, в США</a:t>
                      </a:r>
                      <a:r>
                        <a:rPr lang="en-US" sz="1300" dirty="0" smtClean="0"/>
                        <a:t>)</a:t>
                      </a:r>
                      <a:endParaRPr lang="de-DE" sz="1300" dirty="0"/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Стационары делают инвестиции с целью повышения качества.</a:t>
                      </a:r>
                      <a:endParaRPr lang="de-DE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</a:tr>
              <a:tr h="1939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/>
                        <a:t>С учетом заболевания по КСГ</a:t>
                      </a:r>
                      <a:endParaRPr lang="de-DE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Плата за всех больных, входящих в определенную КСГ (или совокупность болезней)</a:t>
                      </a:r>
                      <a:r>
                        <a:rPr lang="ru-RU" sz="1300" baseline="0" dirty="0" smtClean="0"/>
                        <a:t> повышается или снижается на определенный процент.</a:t>
                      </a:r>
                      <a:endParaRPr lang="de-DE" sz="1300" dirty="0"/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Оплата на основе КСГ</a:t>
                      </a:r>
                      <a:r>
                        <a:rPr lang="ru-RU" sz="1300" baseline="0" dirty="0" smtClean="0"/>
                        <a:t> основана не на средних затратах, а на затратах стационаров, обеспечивающих «хорошее качество» оказываемой помощи.</a:t>
                      </a:r>
                      <a:endParaRPr lang="de-DE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Страховщики договариваются</a:t>
                      </a:r>
                      <a:r>
                        <a:rPr lang="ru-RU" sz="1300" baseline="0" dirty="0" smtClean="0"/>
                        <a:t> со стационарами о повышении/снижении размера выплат на основе КСГ, если будет/не будет обеспечено соблюдение определенных стандартов качества  (например, в Германии и Нидерландах)</a:t>
                      </a:r>
                      <a:endParaRPr lang="de-DE" sz="1300" dirty="0"/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Выплаты на основе КСГ за определенные эпизоды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например, замена тазобедренного</a:t>
                      </a:r>
                      <a:r>
                        <a:rPr lang="ru-RU" sz="1300" baseline="0" dirty="0" smtClean="0"/>
                        <a:t> и коленного суставов) основаны на тарифах, используемых для возмещения затрат наиболее эффективно и качественно работающих стационаров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например, в Англии</a:t>
                      </a:r>
                      <a:r>
                        <a:rPr lang="en-US" sz="1300" dirty="0" smtClean="0"/>
                        <a:t>)</a:t>
                      </a:r>
                      <a:r>
                        <a:rPr lang="ru-RU" sz="1300" dirty="0" smtClean="0"/>
                        <a:t>.</a:t>
                      </a:r>
                      <a:endParaRPr lang="de-DE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</a:tr>
              <a:tr h="1681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b="1" dirty="0" smtClean="0"/>
                        <a:t>За качество оказанной больному </a:t>
                      </a:r>
                      <a:r>
                        <a:rPr lang="ru-RU" sz="1300" b="1" dirty="0" smtClean="0">
                          <a:latin typeface="Calibri"/>
                          <a:ea typeface="Calibri"/>
                          <a:cs typeface="Times New Roman"/>
                        </a:rPr>
                        <a:t>помощи</a:t>
                      </a:r>
                      <a:endParaRPr lang="de-DE" sz="13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Случай не оплачивается.</a:t>
                      </a:r>
                      <a:endParaRPr lang="de-DE" sz="13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endParaRPr lang="ru-RU" sz="13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ru-RU" sz="1300" dirty="0" smtClean="0"/>
                        <a:t>Размер</a:t>
                      </a:r>
                      <a:r>
                        <a:rPr lang="ru-RU" sz="1300" baseline="0" dirty="0" smtClean="0"/>
                        <a:t> о</a:t>
                      </a:r>
                      <a:r>
                        <a:rPr lang="ru-RU" sz="1300" dirty="0" smtClean="0"/>
                        <a:t>платы за отдельный пролеченный случай</a:t>
                      </a:r>
                      <a:r>
                        <a:rPr lang="ru-RU" sz="1300" baseline="0" dirty="0" smtClean="0"/>
                        <a:t> повышается или снижается на определенную сумму.</a:t>
                      </a:r>
                      <a:endParaRPr lang="de-DE" sz="1300" dirty="0" smtClean="0"/>
                    </a:p>
                  </a:txBody>
                  <a:tcPr marL="34474" marR="34474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Повторная госпитализации в</a:t>
                      </a:r>
                      <a:r>
                        <a:rPr lang="ru-RU" sz="1300" baseline="0" dirty="0" smtClean="0"/>
                        <a:t> течение 30 дней после первой оплачивается не отдельно, а как составная часть платы за первую госпитализацию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например, в Англии и Германии</a:t>
                      </a:r>
                      <a:r>
                        <a:rPr lang="en-US" sz="1300" dirty="0" smtClean="0"/>
                        <a:t>)</a:t>
                      </a:r>
                      <a:r>
                        <a:rPr lang="ru-RU" sz="1300" dirty="0" smtClean="0"/>
                        <a:t>.</a:t>
                      </a:r>
                      <a:endParaRPr lang="de-DE" sz="1300" dirty="0"/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None/>
                      </a:pPr>
                      <a:r>
                        <a:rPr lang="ru-RU" sz="1300" dirty="0" smtClean="0"/>
                        <a:t>Осложнения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то есть определенное</a:t>
                      </a:r>
                      <a:r>
                        <a:rPr lang="ru-RU" sz="1300" baseline="0" dirty="0" smtClean="0"/>
                        <a:t> состояние здоровья, которое не наблюдалось при госпитализации) не могут использоваться для включения больных в группы КСГ, в которых применяется более высокий поправочный коэффициент </a:t>
                      </a:r>
                      <a:r>
                        <a:rPr lang="en-US" sz="1300" dirty="0" smtClean="0"/>
                        <a:t>(</a:t>
                      </a:r>
                      <a:r>
                        <a:rPr lang="ru-RU" sz="1300" dirty="0" smtClean="0"/>
                        <a:t>например, в США</a:t>
                      </a:r>
                      <a:r>
                        <a:rPr lang="en-US" sz="1300" dirty="0" smtClean="0"/>
                        <a:t>)</a:t>
                      </a:r>
                      <a:r>
                        <a:rPr lang="ru-RU" sz="1300" dirty="0" smtClean="0"/>
                        <a:t>.</a:t>
                      </a:r>
                      <a:endParaRPr lang="de-DE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474" marR="34474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в системах КСГ  решаются следующие вопросы: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641565"/>
              </p:ext>
            </p:extLst>
          </p:nvPr>
        </p:nvGraphicFramePr>
        <p:xfrm>
          <a:off x="0" y="536024"/>
          <a:ext cx="9144000" cy="6113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9859"/>
                <a:gridCol w="2181120"/>
                <a:gridCol w="2392196"/>
                <a:gridCol w="1899685"/>
                <a:gridCol w="1301140"/>
              </a:tblGrid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200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latin typeface="+mn-lt"/>
                          <a:ea typeface="Times New Roman"/>
                          <a:cs typeface="Times New Roman"/>
                        </a:rPr>
                        <a:t>Система</a:t>
                      </a:r>
                      <a:r>
                        <a:rPr lang="ru-RU" sz="1400" b="1" i="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классификации больных</a:t>
                      </a:r>
                      <a:endParaRPr lang="de-DE" sz="12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dirty="0" smtClean="0">
                          <a:latin typeface="+mn-lt"/>
                          <a:ea typeface="Times New Roman"/>
                          <a:cs typeface="Times New Roman"/>
                        </a:rPr>
                        <a:t>Ставка</a:t>
                      </a:r>
                      <a:r>
                        <a:rPr lang="ru-RU" sz="1400" b="1" i="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оплаты</a:t>
                      </a:r>
                      <a:endParaRPr lang="de-DE" sz="1200" b="1" i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de-DE" sz="11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Частота обновлений</a:t>
                      </a:r>
                      <a:endParaRPr lang="de-DE" sz="12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Задержка по времени</a:t>
                      </a:r>
                      <a:endParaRPr lang="de-DE" sz="12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Частота обновлений</a:t>
                      </a:r>
                      <a:endParaRPr lang="de-DE" sz="12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Задержка по времени</a:t>
                      </a:r>
                      <a:endParaRPr lang="de-DE" sz="12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chemeClr val="accent1"/>
                    </a:solidFill>
                  </a:tcPr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Австрия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2–4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раз в  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4–5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лет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2–4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Англия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ежегодные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незначительные пересмотры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нерегулярные крупные пересмотры раз в  5-6 лет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но с учетом инфляции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305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Эстония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нерегулярно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первое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обновление состоялось через 7 лет после внедрения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1–2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1–2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Финляндия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0–1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Франция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Германия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Ирландия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Раз в 4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 относится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позаимствована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система 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AR-DRG)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одновременно с пересмотрами австралийской системы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1–2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Нидерланды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Отсутствует стандартизация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или при необходимости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года или по результатам переговоров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Польша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нерегулярно 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по плану предусмотрено дважды в 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 пересматривается лишь базовая ставка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Португалия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 относится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позаимствована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система  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AP-DRG)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нерегулярно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2–3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707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Испания </a:t>
                      </a:r>
                      <a:r>
                        <a:rPr lang="en-GB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Каталония</a:t>
                      </a:r>
                      <a:r>
                        <a:rPr lang="en-GB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) 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раз в 2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Не относится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позаимствована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система  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CMS-DRG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, созданная</a:t>
                      </a:r>
                      <a:r>
                        <a:rPr lang="ru-RU" sz="12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3 года назад</a:t>
                      </a:r>
                      <a:r>
                        <a:rPr lang="en-GB" sz="1200" dirty="0" smtClean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2–3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8536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+mn-lt"/>
                          <a:ea typeface="Times New Roman"/>
                          <a:cs typeface="Times New Roman"/>
                        </a:rPr>
                        <a:t>Швеция</a:t>
                      </a:r>
                      <a:endParaRPr lang="de-DE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1–2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 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ежегодно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+mn-lt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ru-RU" sz="1200" dirty="0" smtClean="0">
                          <a:latin typeface="+mn-lt"/>
                          <a:ea typeface="Times New Roman"/>
                          <a:cs typeface="Times New Roman"/>
                        </a:rPr>
                        <a:t>года</a:t>
                      </a:r>
                      <a:endParaRPr lang="de-DE" sz="11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8" name="Inhaltsplatzhalter 2"/>
          <p:cNvSpPr txBox="1">
            <a:spLocks/>
          </p:cNvSpPr>
          <p:nvPr/>
        </p:nvSpPr>
        <p:spPr bwMode="auto">
          <a:xfrm>
            <a:off x="5357" y="0"/>
            <a:ext cx="8229600" cy="468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eaLnBrk="0" hangingPunct="0">
              <a:spcBef>
                <a:spcPct val="20000"/>
              </a:spcBef>
              <a:spcAft>
                <a:spcPts val="60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Частота </a:t>
            </a:r>
            <a:r>
              <a:rPr lang="ru-RU" sz="32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пересмотра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систем</a:t>
            </a:r>
            <a:endParaRPr lang="en-US" sz="32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Выводы</a:t>
            </a:r>
            <a:endParaRPr lang="de-DE" sz="3200" b="1" dirty="0" smtClean="0">
              <a:solidFill>
                <a:srgbClr val="FF0000"/>
              </a:solidFill>
            </a:endParaRP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142844" y="785794"/>
            <a:ext cx="9001156" cy="552293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1600" b="1" dirty="0" smtClean="0"/>
              <a:t>Оплата на основе КСГ является основным видом оплаты стационарной медицинской помощи в Европе и странах ОЭСР, однако существуют различия между применяемыми в разных странах системами</a:t>
            </a:r>
            <a:endParaRPr lang="de-DE" sz="1600" b="1" dirty="0" smtClean="0"/>
          </a:p>
          <a:p>
            <a:pPr lvl="1">
              <a:defRPr/>
            </a:pPr>
            <a:r>
              <a:rPr lang="ru-RU" sz="1500" dirty="0" smtClean="0"/>
              <a:t>Разные системы классификации больных</a:t>
            </a:r>
            <a:endParaRPr lang="de-DE" sz="1500" dirty="0" smtClean="0"/>
          </a:p>
          <a:p>
            <a:pPr lvl="1">
              <a:defRPr/>
            </a:pPr>
            <a:r>
              <a:rPr lang="ru-RU" sz="1500" dirty="0" smtClean="0"/>
              <a:t>Формирование бюджета стационара на основе КСГ или только  оплата за законченный случай лечения</a:t>
            </a:r>
            <a:endParaRPr lang="de-DE" sz="1500" dirty="0" smtClean="0"/>
          </a:p>
          <a:p>
            <a:pPr lvl="1">
              <a:defRPr/>
            </a:pPr>
            <a:r>
              <a:rPr lang="ru-RU" sz="1500" dirty="0" smtClean="0"/>
              <a:t>Корректировка весовых коэффициентов/поправочного коэффициента на региональном/местном уровне.</a:t>
            </a:r>
            <a:endParaRPr lang="de-DE" sz="1500" dirty="0" smtClean="0"/>
          </a:p>
          <a:p>
            <a:pPr>
              <a:buNone/>
              <a:defRPr/>
            </a:pPr>
            <a:r>
              <a:rPr lang="ru-RU" sz="1600" b="1" dirty="0" smtClean="0"/>
              <a:t>Для устранения потенциальных нежелательных, последствий страны Европы</a:t>
            </a:r>
            <a:endParaRPr lang="de-DE" sz="1600" b="1" dirty="0" smtClean="0"/>
          </a:p>
          <a:p>
            <a:pPr lvl="1">
              <a:defRPr/>
            </a:pPr>
            <a:r>
              <a:rPr lang="ru-RU" sz="1500" dirty="0" smtClean="0"/>
              <a:t>внедрили системы КСГ, исходя из поэтапного подхода</a:t>
            </a:r>
            <a:endParaRPr lang="en-US" sz="1500" dirty="0" smtClean="0"/>
          </a:p>
          <a:p>
            <a:pPr lvl="1">
              <a:defRPr/>
            </a:pPr>
            <a:r>
              <a:rPr lang="ru-RU" sz="1500" dirty="0" smtClean="0"/>
              <a:t>для оплаты отдельных видов медицинской помощи применяют помимо КСГ и другие механизмы</a:t>
            </a:r>
            <a:endParaRPr lang="de-DE" sz="1500" dirty="0" smtClean="0"/>
          </a:p>
          <a:p>
            <a:pPr lvl="1">
              <a:defRPr/>
            </a:pPr>
            <a:r>
              <a:rPr lang="ru-RU" sz="1500" dirty="0" smtClean="0"/>
              <a:t>непрерывно дорабатывают систему классификации больных</a:t>
            </a:r>
            <a:r>
              <a:rPr lang="de-DE" sz="1500" dirty="0" smtClean="0"/>
              <a:t> (</a:t>
            </a:r>
            <a:r>
              <a:rPr lang="ru-RU" sz="1500" dirty="0" smtClean="0"/>
              <a:t>изменяют количество и структуру групп, пересчитывают коэффициенты</a:t>
            </a:r>
            <a:r>
              <a:rPr lang="de-DE" sz="1500" dirty="0" smtClean="0"/>
              <a:t>)</a:t>
            </a:r>
          </a:p>
          <a:p>
            <a:pPr lvl="1">
              <a:defRPr/>
            </a:pPr>
            <a:r>
              <a:rPr lang="ru-RU" sz="1500" dirty="0" smtClean="0"/>
              <a:t>при  оплате устанавливают сравнительно высокий весовой коэффициент для операций</a:t>
            </a:r>
            <a:endParaRPr lang="en-US" sz="1500" dirty="0" smtClean="0"/>
          </a:p>
          <a:p>
            <a:pPr lvl="1">
              <a:defRPr/>
            </a:pPr>
            <a:r>
              <a:rPr lang="ru-RU" sz="1500" dirty="0" smtClean="0"/>
              <a:t>при установлении ставок оплаты исходят из </a:t>
            </a:r>
            <a:r>
              <a:rPr lang="ru-RU" sz="1500" b="1" i="1" dirty="0" smtClean="0"/>
              <a:t>фактических средних затрат</a:t>
            </a:r>
            <a:r>
              <a:rPr lang="ru-RU" sz="1500" dirty="0" smtClean="0"/>
              <a:t> (или затрат наиболее эффективно работающих стационаров)</a:t>
            </a:r>
            <a:endParaRPr lang="en-US" sz="1500" dirty="0" smtClean="0"/>
          </a:p>
          <a:p>
            <a:pPr lvl="1">
              <a:defRPr/>
            </a:pPr>
            <a:r>
              <a:rPr lang="ru-RU" sz="1500" dirty="0" smtClean="0"/>
              <a:t>по отдельности возмещают затраты, ведущие к возникновению «выбросов» (нетипично высоких расходов), и высоко затратные услуги</a:t>
            </a:r>
            <a:endParaRPr lang="de-DE" sz="1500" dirty="0" smtClean="0"/>
          </a:p>
          <a:p>
            <a:pPr lvl="1">
              <a:defRPr/>
            </a:pPr>
            <a:r>
              <a:rPr lang="ru-RU" sz="1500" dirty="0" smtClean="0"/>
              <a:t>проводят регулярное уточнение как классификаций больных, так и ставок оплаты.</a:t>
            </a:r>
          </a:p>
          <a:p>
            <a:pPr marL="457200" lvl="1" indent="0">
              <a:buNone/>
              <a:defRPr/>
            </a:pPr>
            <a:endParaRPr lang="en-US" sz="1600" dirty="0" smtClean="0"/>
          </a:p>
          <a:p>
            <a:pPr marL="0" indent="0">
              <a:spcAft>
                <a:spcPts val="600"/>
              </a:spcAft>
              <a:buNone/>
            </a:pPr>
            <a:r>
              <a:rPr lang="ru-RU" sz="1600" b="1" dirty="0" smtClean="0"/>
              <a:t>При условии правильного применения</a:t>
            </a:r>
            <a:r>
              <a:rPr lang="en-US" sz="1600" b="1" dirty="0" smtClean="0"/>
              <a:t> </a:t>
            </a:r>
            <a:r>
              <a:rPr lang="ru-RU" sz="1600" b="1" dirty="0" smtClean="0"/>
              <a:t> КСГ могут способствовать повышению прозрачности и эффективности </a:t>
            </a:r>
            <a:r>
              <a:rPr lang="en-US" sz="1600" b="1" dirty="0" smtClean="0"/>
              <a:t>– </a:t>
            </a:r>
            <a:r>
              <a:rPr lang="ru-RU" sz="1600" b="1" dirty="0" smtClean="0"/>
              <a:t>и, возможно, качества.</a:t>
            </a:r>
            <a:endParaRPr lang="en-US" sz="1600" b="1" dirty="0" smtClean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Семинар Всемирного банка, 4 декабря 2013 | Киров</a:t>
            </a:r>
            <a:endParaRPr lang="en-GB" dirty="0"/>
          </a:p>
        </p:txBody>
      </p:sp>
      <p:sp>
        <p:nvSpPr>
          <p:cNvPr id="6" name="Foliennummernplatzhalter 5"/>
          <p:cNvSpPr txBox="1">
            <a:spLocks noGrp="1"/>
          </p:cNvSpPr>
          <p:nvPr/>
        </p:nvSpPr>
        <p:spPr>
          <a:xfrm>
            <a:off x="6553200" y="6519863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8FD848-1E79-4BC4-9A15-E5C5BE892E8C}" type="slidenum">
              <a:rPr lang="en-GB" sz="10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27</a:t>
            </a:fld>
            <a:endParaRPr lang="en-GB" sz="10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</TotalTime>
  <Words>3056</Words>
  <Application>Microsoft Office PowerPoint</Application>
  <PresentationFormat>On-screen Show (4:3)</PresentationFormat>
  <Paragraphs>1064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宋体</vt:lpstr>
      <vt:lpstr>宋体</vt:lpstr>
      <vt:lpstr>Arial</vt:lpstr>
      <vt:lpstr>Calibri</vt:lpstr>
      <vt:lpstr>Symbol</vt:lpstr>
      <vt:lpstr>Times New Roman</vt:lpstr>
      <vt:lpstr>Verdana</vt:lpstr>
      <vt:lpstr>Wingdings</vt:lpstr>
      <vt:lpstr>Larissa-Design</vt:lpstr>
      <vt:lpstr>Международный опыт развития систем оплаты стационарной помощи на основе клинико-статистических групп (DRG)</vt:lpstr>
      <vt:lpstr>PowerPoint Presentation</vt:lpstr>
      <vt:lpstr>Какие страны используют КCГ (кроме того, ряд стран в процессе принятия решений)</vt:lpstr>
      <vt:lpstr>PowerPoint Presentation</vt:lpstr>
      <vt:lpstr>Несколько постулатов</vt:lpstr>
      <vt:lpstr>Основные сферы применения КСГ в мире</vt:lpstr>
      <vt:lpstr>Сроки/цели внедрения систем оплаты на основе КСГ</vt:lpstr>
      <vt:lpstr>Система классификации по КСГ: Копировать, дорабатывать или создавать самостоятельно? </vt:lpstr>
      <vt:lpstr>Основные компоненты\этапы разработки системы КСГ </vt:lpstr>
      <vt:lpstr>Система классификации больных</vt:lpstr>
      <vt:lpstr>Пример: аппендэктомия</vt:lpstr>
      <vt:lpstr>Пример: аппендэктомия</vt:lpstr>
      <vt:lpstr>Основные компоненты\этапы разработки системы КСГ </vt:lpstr>
      <vt:lpstr>Кодирование клинических данных в различных европейских странах</vt:lpstr>
      <vt:lpstr>Сбор данных о затратах</vt:lpstr>
      <vt:lpstr>Регулирование учета затрат</vt:lpstr>
      <vt:lpstr>Области использования КСГ</vt:lpstr>
      <vt:lpstr>Характеристики методов учета затрат</vt:lpstr>
      <vt:lpstr>Основные компоненты\этапы разработки системы КСГ </vt:lpstr>
      <vt:lpstr>Ценообразование (примеры)</vt:lpstr>
      <vt:lpstr>Ценообразование (примеры)</vt:lpstr>
      <vt:lpstr>Рамки проведения анализа на основе КСГ</vt:lpstr>
      <vt:lpstr>Линия поведения и стратегия стационаров</vt:lpstr>
      <vt:lpstr>PowerPoint Presentation</vt:lpstr>
      <vt:lpstr>Контроль качества</vt:lpstr>
      <vt:lpstr>Как в системах КСГ  решаются следующие вопросы:</vt:lpstr>
      <vt:lpstr>Выводы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ageissler</dc:creator>
  <cp:lastModifiedBy>Alexandr Katsaga</cp:lastModifiedBy>
  <cp:revision>393</cp:revision>
  <dcterms:created xsi:type="dcterms:W3CDTF">2010-09-24T13:32:21Z</dcterms:created>
  <dcterms:modified xsi:type="dcterms:W3CDTF">2013-12-05T11:05:29Z</dcterms:modified>
</cp:coreProperties>
</file>