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8" r:id="rId2"/>
    <p:sldId id="361" r:id="rId3"/>
    <p:sldId id="363" r:id="rId4"/>
    <p:sldId id="348" r:id="rId5"/>
    <p:sldId id="364" r:id="rId6"/>
    <p:sldId id="377" r:id="rId7"/>
    <p:sldId id="376" r:id="rId8"/>
    <p:sldId id="353" r:id="rId9"/>
    <p:sldId id="371" r:id="rId10"/>
    <p:sldId id="354" r:id="rId11"/>
    <p:sldId id="355" r:id="rId12"/>
    <p:sldId id="349" r:id="rId13"/>
    <p:sldId id="350" r:id="rId14"/>
    <p:sldId id="351" r:id="rId15"/>
    <p:sldId id="359" r:id="rId16"/>
    <p:sldId id="373" r:id="rId17"/>
    <p:sldId id="378" r:id="rId18"/>
    <p:sldId id="332" r:id="rId19"/>
  </p:sldIdLst>
  <p:sldSz cx="9144000" cy="6858000" type="screen4x3"/>
  <p:notesSz cx="6781800"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A20000"/>
    <a:srgbClr val="963296"/>
    <a:srgbClr val="CC3300"/>
    <a:srgbClr val="F68B32"/>
    <a:srgbClr val="933195"/>
    <a:srgbClr val="FF3300"/>
    <a:srgbClr val="F8A764"/>
    <a:srgbClr val="FF7C80"/>
    <a:srgbClr val="CB63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84" autoAdjust="0"/>
    <p:restoredTop sz="94660"/>
  </p:normalViewPr>
  <p:slideViewPr>
    <p:cSldViewPr>
      <p:cViewPr varScale="1">
        <p:scale>
          <a:sx n="103" d="100"/>
          <a:sy n="103" d="100"/>
        </p:scale>
        <p:origin x="-17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W:\&#1044;&#1083;&#1103;%20&#1051;&#1102;&#1076;&#1084;&#1080;&#1083;&#1099;%20&#1057;&#1077;&#1084;&#1077;&#1085;&#1086;&#1074;&#1085;&#1099;\&#1050;&#1057;&#1043;%20&#1090;&#1086;&#1088;%2010\10_&#1084;&#1077;&#1089;&#1103;&#1094;&#1077;&#1074;_2013\&#1057;&#1083;&#1072;&#1081;&#1076;&#1099;%20&#1079;&#1072;%2010%20&#1084;&#1077;&#1089;&#1103;&#1094;&#1077;&#1074;%202013%20&#1087;&#1086;%20&#1089;&#1090;&#1072;&#1094;&#1080;&#1086;&#1085;&#1072;&#1088;&#1091;.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servhran\17\Cena\&#1057;&#1083;&#1072;&#1081;&#1076;%20&#1082;&#1086;&#1083;&#1080;&#1095;&#1077;&#1089;&#1090;&#1074;&#1086;%20&#1089;&#1083;&#1091;&#1095;&#1072;&#1077;&#1074;%20&#1085;&#1072;%201000%20&#1082;&#1086;&#1077;&#1082;.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oleObject" Target="file:///W:\&#1044;&#1083;&#1103;%20&#1051;&#1102;&#1076;&#1084;&#1080;&#1083;&#1099;%20&#1057;&#1077;&#1084;&#1077;&#1085;&#1086;&#1074;&#1085;&#1099;\&#1050;&#1057;&#1043;%20&#1090;&#1086;&#1088;%2010\10_&#1084;&#1077;&#1089;&#1103;&#1094;&#1077;&#1074;_2013\&#1057;&#1083;&#1072;&#1081;&#1076;&#1099;%20&#1079;&#1072;%2010%20&#1084;&#1077;&#1089;&#1103;&#1094;&#1077;&#1074;%202013%20&#1087;&#1086;%20&#1089;&#1090;&#1072;&#1094;&#1080;&#1086;&#1085;&#1072;&#1088;&#109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W:\&#1044;&#1083;&#1103;%20&#1051;&#1102;&#1076;&#1084;&#1080;&#1083;&#1099;%20&#1057;&#1077;&#1084;&#1077;&#1085;&#1086;&#1074;&#1085;&#1099;\&#1050;&#1057;&#1043;%20&#1090;&#1086;&#1088;%2010\10_&#1084;&#1077;&#1089;&#1103;&#1094;&#1077;&#1074;_2013\&#1057;&#1083;&#1072;&#1081;&#1076;&#1099;%20&#1079;&#1072;%2010%20&#1084;&#1077;&#1089;&#1103;&#1094;&#1077;&#1074;%202013%20&#1087;&#1086;%20&#1089;&#1090;&#1072;&#1094;&#1080;&#1086;&#1085;&#1072;&#1088;&#109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servhran\17\&#1074;&#1077;&#1089;&#1086;&#1074;&#1086;&#1081;%20&#1082;&#1086;&#1101;&#1092;&#1092;&#1080;&#1094;&#1080;&#1077;&#1085;&#109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9.1476092558911828E-2"/>
          <c:y val="3.1804305852242712E-2"/>
          <c:w val="0.79333438542324053"/>
          <c:h val="0.89897795941114911"/>
        </c:manualLayout>
      </c:layout>
      <c:bar3DChart>
        <c:barDir val="col"/>
        <c:grouping val="clustered"/>
        <c:varyColors val="0"/>
        <c:ser>
          <c:idx val="0"/>
          <c:order val="0"/>
          <c:tx>
            <c:v>2012 год</c:v>
          </c:tx>
          <c:spPr>
            <a:solidFill>
              <a:schemeClr val="accent4">
                <a:lumMod val="75000"/>
              </a:schemeClr>
            </a:solidFill>
            <a:scene3d>
              <a:camera prst="orthographicFront"/>
              <a:lightRig rig="threePt" dir="t"/>
            </a:scene3d>
            <a:sp3d>
              <a:bevelT/>
            </a:sp3d>
          </c:spPr>
          <c:invertIfNegative val="0"/>
          <c:dLbls>
            <c:dLbl>
              <c:idx val="0"/>
              <c:layout>
                <c:manualLayout>
                  <c:x val="-1.9261637239165515E-2"/>
                  <c:y val="-1.9138755980861243E-2"/>
                </c:manualLayout>
              </c:layout>
              <c:showLegendKey val="0"/>
              <c:showVal val="1"/>
              <c:showCatName val="0"/>
              <c:showSerName val="0"/>
              <c:showPercent val="0"/>
              <c:showBubbleSize val="0"/>
            </c:dLbl>
            <c:dLbl>
              <c:idx val="1"/>
              <c:layout>
                <c:manualLayout>
                  <c:x val="-1.4820948932844978E-3"/>
                  <c:y val="-1.1890066504793238E-2"/>
                </c:manualLayout>
              </c:layout>
              <c:showLegendKey val="0"/>
              <c:showVal val="1"/>
              <c:showCatName val="0"/>
              <c:showSerName val="0"/>
              <c:showPercent val="0"/>
              <c:showBubbleSize val="0"/>
            </c:dLbl>
            <c:dLbl>
              <c:idx val="2"/>
              <c:layout>
                <c:manualLayout>
                  <c:x val="-8.5607276618512567E-3"/>
                  <c:y val="-9.5693779904306251E-3"/>
                </c:manualLayout>
              </c:layout>
              <c:showLegendKey val="0"/>
              <c:showVal val="1"/>
              <c:showCatName val="0"/>
              <c:showSerName val="0"/>
              <c:showPercent val="0"/>
              <c:showBubbleSize val="0"/>
            </c:dLbl>
            <c:dLbl>
              <c:idx val="3"/>
              <c:layout>
                <c:manualLayout>
                  <c:x val="6.77999029160601E-4"/>
                  <c:y val="-1.3057750654697445E-2"/>
                </c:manualLayout>
              </c:layout>
              <c:showLegendKey val="0"/>
              <c:showVal val="1"/>
              <c:showCatName val="0"/>
              <c:showSerName val="0"/>
              <c:showPercent val="0"/>
              <c:showBubbleSize val="0"/>
            </c:dLbl>
            <c:dLbl>
              <c:idx val="4"/>
              <c:layout>
                <c:manualLayout>
                  <c:x val="0"/>
                  <c:y val="-9.9083887539943676E-3"/>
                </c:manualLayout>
              </c:layout>
              <c:showLegendKey val="0"/>
              <c:showVal val="1"/>
              <c:showCatName val="0"/>
              <c:showSerName val="0"/>
              <c:showPercent val="0"/>
              <c:showBubbleSize val="0"/>
            </c:dLbl>
            <c:numFmt formatCode="#,##0" sourceLinked="0"/>
            <c:txPr>
              <a:bodyPr/>
              <a:lstStyle/>
              <a:p>
                <a:pPr>
                  <a:defRPr sz="1200" b="1" baseline="0">
                    <a:solidFill>
                      <a:sysClr val="windowText" lastClr="000000"/>
                    </a:solidFill>
                  </a:defRPr>
                </a:pPr>
                <a:endParaRPr lang="ru-RU"/>
              </a:p>
            </c:txPr>
            <c:showLegendKey val="0"/>
            <c:showVal val="1"/>
            <c:showCatName val="0"/>
            <c:showSerName val="0"/>
            <c:showPercent val="0"/>
            <c:showBubbleSize val="0"/>
            <c:showLeaderLines val="0"/>
          </c:dLbls>
          <c:cat>
            <c:strRef>
              <c:f>Объемы!$A$28:$A$32</c:f>
              <c:strCache>
                <c:ptCount val="5"/>
                <c:pt idx="0">
                  <c:v>Областные МО</c:v>
                </c:pt>
                <c:pt idx="1">
                  <c:v>МО г.Липецка</c:v>
                </c:pt>
                <c:pt idx="2">
                  <c:v>МО г.Ельца</c:v>
                </c:pt>
                <c:pt idx="3">
                  <c:v>ЦРБ</c:v>
                </c:pt>
                <c:pt idx="4">
                  <c:v>ВСЕГО</c:v>
                </c:pt>
              </c:strCache>
            </c:strRef>
          </c:cat>
          <c:val>
            <c:numRef>
              <c:f>Объемы!$B$28:$B$32</c:f>
              <c:numCache>
                <c:formatCode>General</c:formatCode>
                <c:ptCount val="5"/>
                <c:pt idx="0">
                  <c:v>49605</c:v>
                </c:pt>
                <c:pt idx="1">
                  <c:v>54264</c:v>
                </c:pt>
                <c:pt idx="2">
                  <c:v>19222</c:v>
                </c:pt>
                <c:pt idx="3">
                  <c:v>74456</c:v>
                </c:pt>
                <c:pt idx="4">
                  <c:v>197547</c:v>
                </c:pt>
              </c:numCache>
            </c:numRef>
          </c:val>
          <c:shape val="cylinder"/>
        </c:ser>
        <c:ser>
          <c:idx val="1"/>
          <c:order val="1"/>
          <c:tx>
            <c:v>2013 год</c:v>
          </c:tx>
          <c:spPr>
            <a:solidFill>
              <a:schemeClr val="accent3">
                <a:lumMod val="75000"/>
              </a:schemeClr>
            </a:solidFill>
            <a:scene3d>
              <a:camera prst="orthographicFront"/>
              <a:lightRig rig="threePt" dir="t"/>
            </a:scene3d>
            <a:sp3d>
              <a:bevelT/>
            </a:sp3d>
          </c:spPr>
          <c:invertIfNegative val="0"/>
          <c:dLbls>
            <c:dLbl>
              <c:idx val="0"/>
              <c:layout>
                <c:manualLayout>
                  <c:x val="1.6131494259741447E-2"/>
                  <c:y val="-9.9083887539943676E-3"/>
                </c:manualLayout>
              </c:layout>
              <c:showLegendKey val="0"/>
              <c:showVal val="1"/>
              <c:showCatName val="0"/>
              <c:showSerName val="0"/>
              <c:showPercent val="0"/>
              <c:showBubbleSize val="0"/>
            </c:dLbl>
            <c:dLbl>
              <c:idx val="1"/>
              <c:layout>
                <c:manualLayout>
                  <c:x val="2.877505947615016E-2"/>
                  <c:y val="-1.5053431006170308E-2"/>
                </c:manualLayout>
              </c:layout>
              <c:showLegendKey val="0"/>
              <c:showVal val="1"/>
              <c:showCatName val="0"/>
              <c:showSerName val="0"/>
              <c:showPercent val="0"/>
              <c:showBubbleSize val="0"/>
            </c:dLbl>
            <c:dLbl>
              <c:idx val="2"/>
              <c:layout>
                <c:manualLayout>
                  <c:x val="2.3541944012150082E-2"/>
                  <c:y val="-1.2460594647178296E-2"/>
                </c:manualLayout>
              </c:layout>
              <c:showLegendKey val="0"/>
              <c:showVal val="1"/>
              <c:showCatName val="0"/>
              <c:showSerName val="0"/>
              <c:showPercent val="0"/>
              <c:showBubbleSize val="0"/>
            </c:dLbl>
            <c:dLbl>
              <c:idx val="3"/>
              <c:layout>
                <c:manualLayout>
                  <c:x val="3.0255006802125856E-2"/>
                  <c:y val="-1.5650359352230341E-2"/>
                </c:manualLayout>
              </c:layout>
              <c:showLegendKey val="0"/>
              <c:showVal val="1"/>
              <c:showCatName val="0"/>
              <c:showSerName val="0"/>
              <c:showPercent val="0"/>
              <c:showBubbleSize val="0"/>
            </c:dLbl>
            <c:dLbl>
              <c:idx val="4"/>
              <c:layout>
                <c:manualLayout>
                  <c:x val="3.8135134177921942E-2"/>
                  <c:y val="-2.1134723904703646E-2"/>
                </c:manualLayout>
              </c:layout>
              <c:showLegendKey val="0"/>
              <c:showVal val="1"/>
              <c:showCatName val="0"/>
              <c:showSerName val="0"/>
              <c:showPercent val="0"/>
              <c:showBubbleSize val="0"/>
            </c:dLbl>
            <c:numFmt formatCode="#,##0" sourceLinked="0"/>
            <c:txPr>
              <a:bodyPr/>
              <a:lstStyle/>
              <a:p>
                <a:pPr>
                  <a:defRPr sz="1200" b="1" baseline="0">
                    <a:solidFill>
                      <a:sysClr val="windowText" lastClr="000000"/>
                    </a:solidFill>
                  </a:defRPr>
                </a:pPr>
                <a:endParaRPr lang="ru-RU"/>
              </a:p>
            </c:txPr>
            <c:showLegendKey val="0"/>
            <c:showVal val="1"/>
            <c:showCatName val="0"/>
            <c:showSerName val="0"/>
            <c:showPercent val="0"/>
            <c:showBubbleSize val="0"/>
            <c:showLeaderLines val="0"/>
          </c:dLbls>
          <c:cat>
            <c:strRef>
              <c:f>Объемы!$A$28:$A$32</c:f>
              <c:strCache>
                <c:ptCount val="5"/>
                <c:pt idx="0">
                  <c:v>Областные МО</c:v>
                </c:pt>
                <c:pt idx="1">
                  <c:v>МО г.Липецка</c:v>
                </c:pt>
                <c:pt idx="2">
                  <c:v>МО г.Ельца</c:v>
                </c:pt>
                <c:pt idx="3">
                  <c:v>ЦРБ</c:v>
                </c:pt>
                <c:pt idx="4">
                  <c:v>ВСЕГО</c:v>
                </c:pt>
              </c:strCache>
            </c:strRef>
          </c:cat>
          <c:val>
            <c:numRef>
              <c:f>Объемы!$C$28:$C$32</c:f>
              <c:numCache>
                <c:formatCode>General</c:formatCode>
                <c:ptCount val="5"/>
                <c:pt idx="0">
                  <c:v>50550</c:v>
                </c:pt>
                <c:pt idx="1">
                  <c:v>51228</c:v>
                </c:pt>
                <c:pt idx="2">
                  <c:v>16839</c:v>
                </c:pt>
                <c:pt idx="3">
                  <c:v>65120</c:v>
                </c:pt>
                <c:pt idx="4">
                  <c:v>183737</c:v>
                </c:pt>
              </c:numCache>
            </c:numRef>
          </c:val>
          <c:shape val="cylinder"/>
        </c:ser>
        <c:dLbls>
          <c:showLegendKey val="0"/>
          <c:showVal val="0"/>
          <c:showCatName val="0"/>
          <c:showSerName val="0"/>
          <c:showPercent val="0"/>
          <c:showBubbleSize val="0"/>
        </c:dLbls>
        <c:gapWidth val="150"/>
        <c:shape val="box"/>
        <c:axId val="84388096"/>
        <c:axId val="85393408"/>
        <c:axId val="0"/>
      </c:bar3DChart>
      <c:catAx>
        <c:axId val="84388096"/>
        <c:scaling>
          <c:orientation val="minMax"/>
        </c:scaling>
        <c:delete val="0"/>
        <c:axPos val="b"/>
        <c:majorTickMark val="out"/>
        <c:minorTickMark val="none"/>
        <c:tickLblPos val="nextTo"/>
        <c:txPr>
          <a:bodyPr/>
          <a:lstStyle/>
          <a:p>
            <a:pPr>
              <a:defRPr sz="1200" b="1" baseline="0">
                <a:latin typeface="Times New Roman" pitchFamily="18" charset="0"/>
                <a:cs typeface="Times New Roman" pitchFamily="18" charset="0"/>
              </a:defRPr>
            </a:pPr>
            <a:endParaRPr lang="ru-RU"/>
          </a:p>
        </c:txPr>
        <c:crossAx val="85393408"/>
        <c:crosses val="autoZero"/>
        <c:auto val="1"/>
        <c:lblAlgn val="ctr"/>
        <c:lblOffset val="100"/>
        <c:noMultiLvlLbl val="0"/>
      </c:catAx>
      <c:valAx>
        <c:axId val="85393408"/>
        <c:scaling>
          <c:orientation val="minMax"/>
        </c:scaling>
        <c:delete val="0"/>
        <c:axPos val="l"/>
        <c:title>
          <c:tx>
            <c:rich>
              <a:bodyPr rot="0" vert="horz"/>
              <a:lstStyle/>
              <a:p>
                <a:pPr>
                  <a:defRPr sz="1200" baseline="0"/>
                </a:pPr>
                <a:r>
                  <a:rPr lang="ru-RU" sz="1200" baseline="0"/>
                  <a:t>Случаев</a:t>
                </a:r>
              </a:p>
            </c:rich>
          </c:tx>
          <c:layout>
            <c:manualLayout>
              <c:xMode val="edge"/>
              <c:yMode val="edge"/>
              <c:x val="7.1488464883212199E-2"/>
              <c:y val="1.8751791411107246E-2"/>
            </c:manualLayout>
          </c:layout>
          <c:overlay val="0"/>
        </c:title>
        <c:numFmt formatCode="General" sourceLinked="1"/>
        <c:majorTickMark val="out"/>
        <c:minorTickMark val="none"/>
        <c:tickLblPos val="nextTo"/>
        <c:txPr>
          <a:bodyPr/>
          <a:lstStyle/>
          <a:p>
            <a:pPr>
              <a:defRPr b="1"/>
            </a:pPr>
            <a:endParaRPr lang="ru-RU"/>
          </a:p>
        </c:txPr>
        <c:crossAx val="84388096"/>
        <c:crosses val="autoZero"/>
        <c:crossBetween val="between"/>
      </c:valAx>
    </c:plotArea>
    <c:legend>
      <c:legendPos val="r"/>
      <c:layout/>
      <c:overlay val="0"/>
      <c:txPr>
        <a:bodyPr/>
        <a:lstStyle/>
        <a:p>
          <a:pPr>
            <a:defRPr sz="1400"/>
          </a:pPr>
          <a:endParaRPr lang="ru-RU"/>
        </a:p>
      </c:txPr>
    </c:legend>
    <c:plotVisOnly val="1"/>
    <c:dispBlanksAs val="gap"/>
    <c:showDLblsOverMax val="0"/>
  </c:chart>
  <c:spPr>
    <a:no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9.0760702179200139E-2"/>
          <c:y val="3.059599280635485E-2"/>
          <c:w val="0.7867373740884599"/>
          <c:h val="0.90036740709365626"/>
        </c:manualLayout>
      </c:layout>
      <c:bar3DChart>
        <c:barDir val="col"/>
        <c:grouping val="clustered"/>
        <c:varyColors val="0"/>
        <c:ser>
          <c:idx val="0"/>
          <c:order val="0"/>
          <c:tx>
            <c:strRef>
              <c:f>Лист1!$B$2</c:f>
              <c:strCache>
                <c:ptCount val="1"/>
                <c:pt idx="0">
                  <c:v>2012 год</c:v>
                </c:pt>
              </c:strCache>
            </c:strRef>
          </c:tx>
          <c:spPr>
            <a:scene3d>
              <a:camera prst="orthographicFront"/>
              <a:lightRig rig="threePt" dir="t"/>
            </a:scene3d>
            <a:sp3d>
              <a:bevelT/>
            </a:sp3d>
          </c:spPr>
          <c:invertIfNegative val="0"/>
          <c:dLbls>
            <c:dLbl>
              <c:idx val="0"/>
              <c:layout>
                <c:manualLayout>
                  <c:x val="-6.1308408327516275E-3"/>
                  <c:y val="-1.3778850961004332E-2"/>
                </c:manualLayout>
              </c:layout>
              <c:showLegendKey val="0"/>
              <c:showVal val="1"/>
              <c:showCatName val="0"/>
              <c:showSerName val="0"/>
              <c:showPercent val="0"/>
              <c:showBubbleSize val="0"/>
            </c:dLbl>
            <c:dLbl>
              <c:idx val="1"/>
              <c:layout>
                <c:manualLayout>
                  <c:x val="-9.1962612491274416E-3"/>
                  <c:y val="-5.5115403844017332E-3"/>
                </c:manualLayout>
              </c:layout>
              <c:showLegendKey val="0"/>
              <c:showVal val="1"/>
              <c:showCatName val="0"/>
              <c:showSerName val="0"/>
              <c:showPercent val="0"/>
              <c:showBubbleSize val="0"/>
            </c:dLbl>
            <c:dLbl>
              <c:idx val="2"/>
              <c:layout>
                <c:manualLayout>
                  <c:x val="-1.0729092143158512E-2"/>
                  <c:y val="-1.102308076880344E-2"/>
                </c:manualLayout>
              </c:layout>
              <c:showLegendKey val="0"/>
              <c:showVal val="1"/>
              <c:showCatName val="0"/>
              <c:showSerName val="0"/>
              <c:showPercent val="0"/>
              <c:showBubbleSize val="0"/>
            </c:dLbl>
            <c:dLbl>
              <c:idx val="3"/>
              <c:layout>
                <c:manualLayout>
                  <c:x val="-1.2261681665503255E-2"/>
                  <c:y val="-8.2673105766025989E-3"/>
                </c:manualLayout>
              </c:layout>
              <c:showLegendKey val="0"/>
              <c:showVal val="1"/>
              <c:showCatName val="0"/>
              <c:showSerName val="0"/>
              <c:showPercent val="0"/>
              <c:showBubbleSize val="0"/>
            </c:dLbl>
            <c:dLbl>
              <c:idx val="4"/>
              <c:layout>
                <c:manualLayout>
                  <c:x val="-7.6635510409395341E-3"/>
                  <c:y val="-5.5115403844017332E-3"/>
                </c:manualLayout>
              </c:layout>
              <c:showLegendKey val="0"/>
              <c:showVal val="1"/>
              <c:showCatName val="0"/>
              <c:showSerName val="0"/>
              <c:showPercent val="0"/>
              <c:showBubbleSize val="0"/>
            </c:dLbl>
            <c:numFmt formatCode="#,##0" sourceLinked="0"/>
            <c:txPr>
              <a:bodyPr/>
              <a:lstStyle/>
              <a:p>
                <a:pPr>
                  <a:defRPr sz="1200" b="1" i="0" baseline="0"/>
                </a:pPr>
                <a:endParaRPr lang="ru-RU"/>
              </a:p>
            </c:txPr>
            <c:showLegendKey val="0"/>
            <c:showVal val="1"/>
            <c:showCatName val="0"/>
            <c:showSerName val="0"/>
            <c:showPercent val="0"/>
            <c:showBubbleSize val="0"/>
            <c:showLeaderLines val="0"/>
          </c:dLbls>
          <c:cat>
            <c:strRef>
              <c:f>Лист1!$A$3:$A$7</c:f>
              <c:strCache>
                <c:ptCount val="5"/>
                <c:pt idx="0">
                  <c:v>Областные МО</c:v>
                </c:pt>
                <c:pt idx="1">
                  <c:v>МО г.Липецка</c:v>
                </c:pt>
                <c:pt idx="2">
                  <c:v>МО г.Ельца</c:v>
                </c:pt>
                <c:pt idx="3">
                  <c:v>ЦРБ</c:v>
                </c:pt>
                <c:pt idx="4">
                  <c:v>ВСЕГО</c:v>
                </c:pt>
              </c:strCache>
            </c:strRef>
          </c:cat>
          <c:val>
            <c:numRef>
              <c:f>Лист1!$B$3:$B$7</c:f>
              <c:numCache>
                <c:formatCode>General</c:formatCode>
                <c:ptCount val="5"/>
                <c:pt idx="0">
                  <c:v>27121</c:v>
                </c:pt>
                <c:pt idx="1">
                  <c:v>25645</c:v>
                </c:pt>
                <c:pt idx="2">
                  <c:v>27382</c:v>
                </c:pt>
                <c:pt idx="3">
                  <c:v>22973</c:v>
                </c:pt>
                <c:pt idx="4">
                  <c:v>25044</c:v>
                </c:pt>
              </c:numCache>
            </c:numRef>
          </c:val>
        </c:ser>
        <c:ser>
          <c:idx val="1"/>
          <c:order val="1"/>
          <c:tx>
            <c:strRef>
              <c:f>Лист1!$C$2</c:f>
              <c:strCache>
                <c:ptCount val="1"/>
                <c:pt idx="0">
                  <c:v>2013 год</c:v>
                </c:pt>
              </c:strCache>
            </c:strRef>
          </c:tx>
          <c:spPr>
            <a:scene3d>
              <a:camera prst="orthographicFront"/>
              <a:lightRig rig="threePt" dir="t"/>
            </a:scene3d>
            <a:sp3d>
              <a:bevelT/>
            </a:sp3d>
          </c:spPr>
          <c:invertIfNegative val="0"/>
          <c:dLbls>
            <c:dLbl>
              <c:idx val="0"/>
              <c:layout>
                <c:manualLayout>
                  <c:x val="4.5981306245637208E-3"/>
                  <c:y val="-2.2046161537606933E-2"/>
                </c:manualLayout>
              </c:layout>
              <c:showLegendKey val="0"/>
              <c:showVal val="1"/>
              <c:showCatName val="0"/>
              <c:showSerName val="0"/>
              <c:showPercent val="0"/>
              <c:showBubbleSize val="0"/>
            </c:dLbl>
            <c:dLbl>
              <c:idx val="1"/>
              <c:layout>
                <c:manualLayout>
                  <c:x val="4.5981306245637208E-3"/>
                  <c:y val="-1.6534621153205198E-2"/>
                </c:manualLayout>
              </c:layout>
              <c:showLegendKey val="0"/>
              <c:showVal val="1"/>
              <c:showCatName val="0"/>
              <c:showSerName val="0"/>
              <c:showPercent val="0"/>
              <c:showBubbleSize val="0"/>
            </c:dLbl>
            <c:dLbl>
              <c:idx val="2"/>
              <c:layout>
                <c:manualLayout>
                  <c:x val="3.0654204163758137E-3"/>
                  <c:y val="-2.2046161537606933E-2"/>
                </c:manualLayout>
              </c:layout>
              <c:showLegendKey val="0"/>
              <c:showVal val="1"/>
              <c:showCatName val="0"/>
              <c:showSerName val="0"/>
              <c:showPercent val="0"/>
              <c:showBubbleSize val="0"/>
            </c:dLbl>
            <c:dLbl>
              <c:idx val="3"/>
              <c:layout>
                <c:manualLayout>
                  <c:x val="0"/>
                  <c:y val="-8.2673105766025989E-3"/>
                </c:manualLayout>
              </c:layout>
              <c:showLegendKey val="0"/>
              <c:showVal val="1"/>
              <c:showCatName val="0"/>
              <c:showSerName val="0"/>
              <c:showPercent val="0"/>
              <c:showBubbleSize val="0"/>
            </c:dLbl>
            <c:dLbl>
              <c:idx val="4"/>
              <c:layout>
                <c:manualLayout>
                  <c:x val="7.6635510409395341E-3"/>
                  <c:y val="-1.9290391345406065E-2"/>
                </c:manualLayout>
              </c:layout>
              <c:showLegendKey val="0"/>
              <c:showVal val="1"/>
              <c:showCatName val="0"/>
              <c:showSerName val="0"/>
              <c:showPercent val="0"/>
              <c:showBubbleSize val="0"/>
            </c:dLbl>
            <c:numFmt formatCode="#,##0" sourceLinked="0"/>
            <c:txPr>
              <a:bodyPr/>
              <a:lstStyle/>
              <a:p>
                <a:pPr>
                  <a:defRPr sz="1200" b="1" i="0" baseline="0"/>
                </a:pPr>
                <a:endParaRPr lang="ru-RU"/>
              </a:p>
            </c:txPr>
            <c:showLegendKey val="0"/>
            <c:showVal val="1"/>
            <c:showCatName val="0"/>
            <c:showSerName val="0"/>
            <c:showPercent val="0"/>
            <c:showBubbleSize val="0"/>
            <c:showLeaderLines val="0"/>
          </c:dLbls>
          <c:cat>
            <c:strRef>
              <c:f>Лист1!$A$3:$A$7</c:f>
              <c:strCache>
                <c:ptCount val="5"/>
                <c:pt idx="0">
                  <c:v>Областные МО</c:v>
                </c:pt>
                <c:pt idx="1">
                  <c:v>МО г.Липецка</c:v>
                </c:pt>
                <c:pt idx="2">
                  <c:v>МО г.Ельца</c:v>
                </c:pt>
                <c:pt idx="3">
                  <c:v>ЦРБ</c:v>
                </c:pt>
                <c:pt idx="4">
                  <c:v>ВСЕГО</c:v>
                </c:pt>
              </c:strCache>
            </c:strRef>
          </c:cat>
          <c:val>
            <c:numRef>
              <c:f>Лист1!$C$3:$C$7</c:f>
              <c:numCache>
                <c:formatCode>General</c:formatCode>
                <c:ptCount val="5"/>
                <c:pt idx="0">
                  <c:v>28820</c:v>
                </c:pt>
                <c:pt idx="1">
                  <c:v>32526</c:v>
                </c:pt>
                <c:pt idx="2">
                  <c:v>31068</c:v>
                </c:pt>
                <c:pt idx="3">
                  <c:v>28338</c:v>
                </c:pt>
                <c:pt idx="4">
                  <c:v>29784</c:v>
                </c:pt>
              </c:numCache>
            </c:numRef>
          </c:val>
        </c:ser>
        <c:dLbls>
          <c:showLegendKey val="0"/>
          <c:showVal val="1"/>
          <c:showCatName val="0"/>
          <c:showSerName val="0"/>
          <c:showPercent val="0"/>
          <c:showBubbleSize val="0"/>
        </c:dLbls>
        <c:gapWidth val="150"/>
        <c:shape val="cylinder"/>
        <c:axId val="85480192"/>
        <c:axId val="85481728"/>
        <c:axId val="0"/>
      </c:bar3DChart>
      <c:catAx>
        <c:axId val="85480192"/>
        <c:scaling>
          <c:orientation val="minMax"/>
        </c:scaling>
        <c:delete val="0"/>
        <c:axPos val="b"/>
        <c:majorTickMark val="out"/>
        <c:minorTickMark val="none"/>
        <c:tickLblPos val="nextTo"/>
        <c:txPr>
          <a:bodyPr/>
          <a:lstStyle/>
          <a:p>
            <a:pPr>
              <a:defRPr sz="1200" b="1" i="0" baseline="0"/>
            </a:pPr>
            <a:endParaRPr lang="ru-RU"/>
          </a:p>
        </c:txPr>
        <c:crossAx val="85481728"/>
        <c:crosses val="autoZero"/>
        <c:auto val="1"/>
        <c:lblAlgn val="ctr"/>
        <c:lblOffset val="100"/>
        <c:noMultiLvlLbl val="0"/>
      </c:catAx>
      <c:valAx>
        <c:axId val="85481728"/>
        <c:scaling>
          <c:orientation val="minMax"/>
        </c:scaling>
        <c:delete val="0"/>
        <c:axPos val="l"/>
        <c:title>
          <c:tx>
            <c:rich>
              <a:bodyPr rot="0" vert="horz"/>
              <a:lstStyle/>
              <a:p>
                <a:pPr>
                  <a:defRPr sz="1200" baseline="0"/>
                </a:pPr>
                <a:r>
                  <a:rPr lang="ru-RU" sz="1200" baseline="0" dirty="0" smtClean="0"/>
                  <a:t>Кол-во случаев</a:t>
                </a:r>
                <a:endParaRPr lang="ru-RU" sz="1200" baseline="0" dirty="0"/>
              </a:p>
            </c:rich>
          </c:tx>
          <c:layout>
            <c:manualLayout>
              <c:xMode val="edge"/>
              <c:yMode val="edge"/>
              <c:x val="3.246412975369467E-2"/>
              <c:y val="1.6140350724919452E-2"/>
            </c:manualLayout>
          </c:layout>
          <c:overlay val="0"/>
        </c:title>
        <c:numFmt formatCode="General" sourceLinked="1"/>
        <c:majorTickMark val="out"/>
        <c:minorTickMark val="none"/>
        <c:tickLblPos val="nextTo"/>
        <c:crossAx val="85480192"/>
        <c:crosses val="autoZero"/>
        <c:crossBetween val="between"/>
      </c:valAx>
    </c:plotArea>
    <c:legend>
      <c:legendPos val="r"/>
      <c:layout/>
      <c:overlay val="0"/>
      <c:txPr>
        <a:bodyPr/>
        <a:lstStyle/>
        <a:p>
          <a:pPr>
            <a:defRPr sz="1200" baseline="0"/>
          </a:pPr>
          <a:endParaRPr lang="ru-RU"/>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v>2012 год</c:v>
          </c:tx>
          <c:spPr>
            <a:solidFill>
              <a:schemeClr val="accent4">
                <a:lumMod val="75000"/>
              </a:schemeClr>
            </a:solidFill>
            <a:scene3d>
              <a:camera prst="orthographicFront"/>
              <a:lightRig rig="threePt" dir="t"/>
            </a:scene3d>
            <a:sp3d>
              <a:bevelT/>
            </a:sp3d>
          </c:spPr>
          <c:invertIfNegative val="0"/>
          <c:dLbls>
            <c:dLbl>
              <c:idx val="0"/>
              <c:layout>
                <c:manualLayout>
                  <c:x val="-1.4697840086733659E-3"/>
                  <c:y val="-1.9997020533072084E-2"/>
                </c:manualLayout>
              </c:layout>
              <c:showLegendKey val="0"/>
              <c:showVal val="1"/>
              <c:showCatName val="0"/>
              <c:showSerName val="0"/>
              <c:showPercent val="0"/>
              <c:showBubbleSize val="0"/>
            </c:dLbl>
            <c:dLbl>
              <c:idx val="1"/>
              <c:layout>
                <c:manualLayout>
                  <c:x val="0"/>
                  <c:y val="-7.9267097663305933E-3"/>
                </c:manualLayout>
              </c:layout>
              <c:showLegendKey val="0"/>
              <c:showVal val="1"/>
              <c:showCatName val="0"/>
              <c:showSerName val="0"/>
              <c:showPercent val="0"/>
              <c:showBubbleSize val="0"/>
            </c:dLbl>
            <c:dLbl>
              <c:idx val="2"/>
              <c:layout>
                <c:manualLayout>
                  <c:x val="0"/>
                  <c:y val="-1.3871742091078519E-2"/>
                </c:manualLayout>
              </c:layout>
              <c:showLegendKey val="0"/>
              <c:showVal val="1"/>
              <c:showCatName val="0"/>
              <c:showSerName val="0"/>
              <c:showPercent val="0"/>
              <c:showBubbleSize val="0"/>
            </c:dLbl>
            <c:dLbl>
              <c:idx val="3"/>
              <c:layout>
                <c:manualLayout>
                  <c:x val="1.4697441025071278E-3"/>
                  <c:y val="-1.9816774415826511E-2"/>
                </c:manualLayout>
              </c:layout>
              <c:showLegendKey val="0"/>
              <c:showVal val="1"/>
              <c:showCatName val="0"/>
              <c:showSerName val="0"/>
              <c:showPercent val="0"/>
              <c:showBubbleSize val="0"/>
            </c:dLbl>
            <c:dLbl>
              <c:idx val="4"/>
              <c:layout>
                <c:manualLayout>
                  <c:x val="4.3078307391132787E-3"/>
                  <c:y val="-1.0376877316661785E-2"/>
                </c:manualLayout>
              </c:layout>
              <c:showLegendKey val="0"/>
              <c:showVal val="1"/>
              <c:showCatName val="0"/>
              <c:showSerName val="0"/>
              <c:showPercent val="0"/>
              <c:showBubbleSize val="0"/>
            </c:dLbl>
            <c:txPr>
              <a:bodyPr/>
              <a:lstStyle/>
              <a:p>
                <a:pPr>
                  <a:defRPr sz="1200" b="1" baseline="0"/>
                </a:pPr>
                <a:endParaRPr lang="ru-RU"/>
              </a:p>
            </c:txPr>
            <c:showLegendKey val="0"/>
            <c:showVal val="1"/>
            <c:showCatName val="0"/>
            <c:showSerName val="0"/>
            <c:showPercent val="0"/>
            <c:showBubbleSize val="0"/>
            <c:showLeaderLines val="0"/>
          </c:dLbls>
          <c:cat>
            <c:strRef>
              <c:f>Объемы!$A$76:$A$80</c:f>
              <c:strCache>
                <c:ptCount val="5"/>
                <c:pt idx="0">
                  <c:v>Областные МО</c:v>
                </c:pt>
                <c:pt idx="1">
                  <c:v>МО г.Липецка</c:v>
                </c:pt>
                <c:pt idx="2">
                  <c:v>МО г.Ельца</c:v>
                </c:pt>
                <c:pt idx="3">
                  <c:v>ЦРБ</c:v>
                </c:pt>
                <c:pt idx="4">
                  <c:v>ВСЕГО</c:v>
                </c:pt>
              </c:strCache>
            </c:strRef>
          </c:cat>
          <c:val>
            <c:numRef>
              <c:f>Объемы!$B$76:$B$80</c:f>
              <c:numCache>
                <c:formatCode>0.00</c:formatCode>
                <c:ptCount val="5"/>
                <c:pt idx="0">
                  <c:v>10.446804999999999</c:v>
                </c:pt>
                <c:pt idx="1">
                  <c:v>9.7805820000000008</c:v>
                </c:pt>
                <c:pt idx="2">
                  <c:v>9.6926869999999994</c:v>
                </c:pt>
                <c:pt idx="3">
                  <c:v>10.157947999999999</c:v>
                </c:pt>
                <c:pt idx="4">
                  <c:v>10.019505499999999</c:v>
                </c:pt>
              </c:numCache>
            </c:numRef>
          </c:val>
          <c:shape val="cylinder"/>
        </c:ser>
        <c:ser>
          <c:idx val="1"/>
          <c:order val="1"/>
          <c:tx>
            <c:v>2013 год</c:v>
          </c:tx>
          <c:spPr>
            <a:solidFill>
              <a:schemeClr val="accent3">
                <a:lumMod val="75000"/>
              </a:schemeClr>
            </a:solidFill>
            <a:scene3d>
              <a:camera prst="orthographicFront"/>
              <a:lightRig rig="threePt" dir="t"/>
            </a:scene3d>
            <a:sp3d>
              <a:bevelT/>
            </a:sp3d>
          </c:spPr>
          <c:invertIfNegative val="0"/>
          <c:dLbls>
            <c:dLbl>
              <c:idx val="0"/>
              <c:layout>
                <c:manualLayout>
                  <c:x val="1.9261637239165529E-2"/>
                  <c:y val="-1.6260162601626021E-2"/>
                </c:manualLayout>
              </c:layout>
              <c:showLegendKey val="0"/>
              <c:showVal val="1"/>
              <c:showCatName val="0"/>
              <c:showSerName val="0"/>
              <c:showPercent val="0"/>
              <c:showBubbleSize val="0"/>
            </c:dLbl>
            <c:dLbl>
              <c:idx val="1"/>
              <c:layout>
                <c:manualLayout>
                  <c:x val="1.9261637239165529E-2"/>
                  <c:y val="-1.6260162601626063E-2"/>
                </c:manualLayout>
              </c:layout>
              <c:showLegendKey val="0"/>
              <c:showVal val="1"/>
              <c:showCatName val="0"/>
              <c:showSerName val="0"/>
              <c:showPercent val="0"/>
              <c:showBubbleSize val="0"/>
            </c:dLbl>
            <c:dLbl>
              <c:idx val="2"/>
              <c:layout>
                <c:manualLayout>
                  <c:x val="1.4310794171018035E-2"/>
                  <c:y val="-1.5853419532661169E-2"/>
                </c:manualLayout>
              </c:layout>
              <c:showLegendKey val="0"/>
              <c:showVal val="1"/>
              <c:showCatName val="0"/>
              <c:showSerName val="0"/>
              <c:showPercent val="0"/>
              <c:showBubbleSize val="0"/>
            </c:dLbl>
            <c:dLbl>
              <c:idx val="3"/>
              <c:layout>
                <c:manualLayout>
                  <c:x val="2.1401819154628365E-2"/>
                  <c:y val="-1.2195121951219513E-2"/>
                </c:manualLayout>
              </c:layout>
              <c:showLegendKey val="0"/>
              <c:showVal val="1"/>
              <c:showCatName val="0"/>
              <c:showSerName val="0"/>
              <c:showPercent val="0"/>
              <c:showBubbleSize val="0"/>
            </c:dLbl>
            <c:dLbl>
              <c:idx val="4"/>
              <c:layout>
                <c:manualLayout>
                  <c:x val="1.8641846308264598E-2"/>
                  <c:y val="-2.5021967256163458E-2"/>
                </c:manualLayout>
              </c:layout>
              <c:tx>
                <c:rich>
                  <a:bodyPr/>
                  <a:lstStyle/>
                  <a:p>
                    <a:pPr>
                      <a:defRPr sz="1200" b="1" baseline="0"/>
                    </a:pPr>
                    <a:r>
                      <a:rPr lang="ru-RU" sz="1200" baseline="0" dirty="0" smtClean="0"/>
                      <a:t>8</a:t>
                    </a:r>
                    <a:r>
                      <a:rPr lang="en-US" sz="1200" baseline="0" dirty="0" smtClean="0"/>
                      <a:t>,92</a:t>
                    </a:r>
                    <a:endParaRPr lang="en-US" dirty="0"/>
                  </a:p>
                </c:rich>
              </c:tx>
              <c:numFmt formatCode="#,##0.0000" sourceLinked="0"/>
              <c:spPr/>
              <c:showLegendKey val="0"/>
              <c:showVal val="1"/>
              <c:showCatName val="0"/>
              <c:showSerName val="0"/>
              <c:showPercent val="0"/>
              <c:showBubbleSize val="0"/>
            </c:dLbl>
            <c:numFmt formatCode="#,##0.00" sourceLinked="0"/>
            <c:txPr>
              <a:bodyPr/>
              <a:lstStyle/>
              <a:p>
                <a:pPr>
                  <a:defRPr sz="1200" b="1" baseline="0"/>
                </a:pPr>
                <a:endParaRPr lang="ru-RU"/>
              </a:p>
            </c:txPr>
            <c:showLegendKey val="0"/>
            <c:showVal val="1"/>
            <c:showCatName val="0"/>
            <c:showSerName val="0"/>
            <c:showPercent val="0"/>
            <c:showBubbleSize val="0"/>
            <c:showLeaderLines val="0"/>
          </c:dLbls>
          <c:cat>
            <c:strRef>
              <c:f>Объемы!$A$76:$A$80</c:f>
              <c:strCache>
                <c:ptCount val="5"/>
                <c:pt idx="0">
                  <c:v>Областные МО</c:v>
                </c:pt>
                <c:pt idx="1">
                  <c:v>МО г.Липецка</c:v>
                </c:pt>
                <c:pt idx="2">
                  <c:v>МО г.Ельца</c:v>
                </c:pt>
                <c:pt idx="3">
                  <c:v>ЦРБ</c:v>
                </c:pt>
                <c:pt idx="4">
                  <c:v>ВСЕГО</c:v>
                </c:pt>
              </c:strCache>
            </c:strRef>
          </c:cat>
          <c:val>
            <c:numRef>
              <c:f>Объемы!$C$76:$C$80</c:f>
              <c:numCache>
                <c:formatCode>0.00</c:formatCode>
                <c:ptCount val="5"/>
                <c:pt idx="0">
                  <c:v>9.4727390000000007</c:v>
                </c:pt>
                <c:pt idx="1">
                  <c:v>8.4368309999999997</c:v>
                </c:pt>
                <c:pt idx="2">
                  <c:v>8.5280000000000005</c:v>
                </c:pt>
                <c:pt idx="3">
                  <c:v>9.2341519999999999</c:v>
                </c:pt>
                <c:pt idx="4">
                  <c:v>8.9179305000000006</c:v>
                </c:pt>
              </c:numCache>
            </c:numRef>
          </c:val>
          <c:shape val="cylinder"/>
        </c:ser>
        <c:dLbls>
          <c:showLegendKey val="0"/>
          <c:showVal val="1"/>
          <c:showCatName val="0"/>
          <c:showSerName val="0"/>
          <c:showPercent val="0"/>
          <c:showBubbleSize val="0"/>
        </c:dLbls>
        <c:gapWidth val="150"/>
        <c:shape val="box"/>
        <c:axId val="85801600"/>
        <c:axId val="85827968"/>
        <c:axId val="0"/>
      </c:bar3DChart>
      <c:catAx>
        <c:axId val="85801600"/>
        <c:scaling>
          <c:orientation val="minMax"/>
        </c:scaling>
        <c:delete val="0"/>
        <c:axPos val="b"/>
        <c:majorTickMark val="out"/>
        <c:minorTickMark val="none"/>
        <c:tickLblPos val="nextTo"/>
        <c:txPr>
          <a:bodyPr/>
          <a:lstStyle/>
          <a:p>
            <a:pPr>
              <a:defRPr sz="1200" b="1" baseline="0">
                <a:latin typeface="Times New Roman" pitchFamily="18" charset="0"/>
                <a:cs typeface="Times New Roman" pitchFamily="18" charset="0"/>
              </a:defRPr>
            </a:pPr>
            <a:endParaRPr lang="ru-RU"/>
          </a:p>
        </c:txPr>
        <c:crossAx val="85827968"/>
        <c:crosses val="autoZero"/>
        <c:auto val="1"/>
        <c:lblAlgn val="ctr"/>
        <c:lblOffset val="100"/>
        <c:noMultiLvlLbl val="0"/>
      </c:catAx>
      <c:valAx>
        <c:axId val="85827968"/>
        <c:scaling>
          <c:orientation val="minMax"/>
          <c:max val="16"/>
          <c:min val="0"/>
        </c:scaling>
        <c:delete val="0"/>
        <c:axPos val="l"/>
        <c:title>
          <c:tx>
            <c:rich>
              <a:bodyPr rot="0" vert="horz"/>
              <a:lstStyle/>
              <a:p>
                <a:pPr>
                  <a:defRPr sz="1200" baseline="0"/>
                </a:pPr>
                <a:r>
                  <a:rPr lang="ru-RU" sz="1200" baseline="0" dirty="0"/>
                  <a:t>Дни</a:t>
                </a:r>
              </a:p>
            </c:rich>
          </c:tx>
          <c:layout>
            <c:manualLayout>
              <c:xMode val="edge"/>
              <c:yMode val="edge"/>
              <c:x val="7.8858934256346991E-2"/>
              <c:y val="1.5360919493793621E-2"/>
            </c:manualLayout>
          </c:layout>
          <c:overlay val="0"/>
        </c:title>
        <c:numFmt formatCode="#,##0" sourceLinked="0"/>
        <c:majorTickMark val="out"/>
        <c:minorTickMark val="none"/>
        <c:tickLblPos val="nextTo"/>
        <c:txPr>
          <a:bodyPr/>
          <a:lstStyle/>
          <a:p>
            <a:pPr>
              <a:defRPr b="1"/>
            </a:pPr>
            <a:endParaRPr lang="ru-RU"/>
          </a:p>
        </c:txPr>
        <c:crossAx val="85801600"/>
        <c:crosses val="autoZero"/>
        <c:crossBetween val="between"/>
      </c:valAx>
    </c:plotArea>
    <c:legend>
      <c:legendPos val="r"/>
      <c:layout/>
      <c:overlay val="0"/>
      <c:txPr>
        <a:bodyPr/>
        <a:lstStyle/>
        <a:p>
          <a:pPr>
            <a:defRPr sz="1400"/>
          </a:pPr>
          <a:endParaRPr lang="ru-RU"/>
        </a:p>
      </c:txPr>
    </c:legend>
    <c:plotVisOnly val="1"/>
    <c:dispBlanksAs val="gap"/>
    <c:showDLblsOverMax val="0"/>
  </c:chart>
  <c:spPr>
    <a:no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v>2012 год</c:v>
          </c:tx>
          <c:spPr>
            <a:solidFill>
              <a:schemeClr val="accent4">
                <a:lumMod val="75000"/>
              </a:schemeClr>
            </a:solidFill>
            <a:scene3d>
              <a:camera prst="orthographicFront"/>
              <a:lightRig rig="threePt" dir="t"/>
            </a:scene3d>
            <a:sp3d>
              <a:bevelT/>
            </a:sp3d>
          </c:spPr>
          <c:invertIfNegative val="0"/>
          <c:dLbls>
            <c:dLbl>
              <c:idx val="0"/>
              <c:layout>
                <c:manualLayout>
                  <c:x val="-1.5253053554353396E-2"/>
                  <c:y val="-1.6762933270863058E-2"/>
                </c:manualLayout>
              </c:layout>
              <c:showLegendKey val="0"/>
              <c:showVal val="1"/>
              <c:showCatName val="0"/>
              <c:showSerName val="0"/>
              <c:showPercent val="0"/>
              <c:showBubbleSize val="0"/>
            </c:dLbl>
            <c:dLbl>
              <c:idx val="1"/>
              <c:layout>
                <c:manualLayout>
                  <c:x val="-1.5083438022555897E-2"/>
                  <c:y val="-1.0070827724326686E-2"/>
                </c:manualLayout>
              </c:layout>
              <c:showLegendKey val="0"/>
              <c:showVal val="1"/>
              <c:showCatName val="0"/>
              <c:showSerName val="0"/>
              <c:showPercent val="0"/>
              <c:showBubbleSize val="0"/>
            </c:dLbl>
            <c:dLbl>
              <c:idx val="2"/>
              <c:layout>
                <c:manualLayout>
                  <c:x val="-1.9765728784171179E-2"/>
                  <c:y val="-1.1890069616565914E-2"/>
                </c:manualLayout>
              </c:layout>
              <c:showLegendKey val="0"/>
              <c:showVal val="1"/>
              <c:showCatName val="0"/>
              <c:showSerName val="0"/>
              <c:showPercent val="0"/>
              <c:showBubbleSize val="0"/>
            </c:dLbl>
            <c:dLbl>
              <c:idx val="3"/>
              <c:layout>
                <c:manualLayout>
                  <c:x val="-1.5167949050295457E-2"/>
                  <c:y val="-1.2962126939873954E-2"/>
                </c:manualLayout>
              </c:layout>
              <c:showLegendKey val="0"/>
              <c:showVal val="1"/>
              <c:showCatName val="0"/>
              <c:showSerName val="0"/>
              <c:showPercent val="0"/>
              <c:showBubbleSize val="0"/>
            </c:dLbl>
            <c:dLbl>
              <c:idx val="4"/>
              <c:layout>
                <c:manualLayout>
                  <c:x val="-1.5790030927237905E-2"/>
                  <c:y val="-1.38720893780269E-2"/>
                </c:manualLayout>
              </c:layout>
              <c:showLegendKey val="0"/>
              <c:showVal val="1"/>
              <c:showCatName val="0"/>
              <c:showSerName val="0"/>
              <c:showPercent val="0"/>
              <c:showBubbleSize val="0"/>
            </c:dLbl>
            <c:numFmt formatCode="#,##0.00" sourceLinked="0"/>
            <c:txPr>
              <a:bodyPr/>
              <a:lstStyle/>
              <a:p>
                <a:pPr>
                  <a:defRPr sz="1200" b="1" baseline="0"/>
                </a:pPr>
                <a:endParaRPr lang="ru-RU"/>
              </a:p>
            </c:txPr>
            <c:showLegendKey val="0"/>
            <c:showVal val="1"/>
            <c:showCatName val="0"/>
            <c:showSerName val="0"/>
            <c:showPercent val="0"/>
            <c:showBubbleSize val="0"/>
            <c:showLeaderLines val="0"/>
          </c:dLbls>
          <c:cat>
            <c:strRef>
              <c:f>Стоимость!$A$4:$A$8</c:f>
              <c:strCache>
                <c:ptCount val="5"/>
                <c:pt idx="0">
                  <c:v>Областные МО</c:v>
                </c:pt>
                <c:pt idx="1">
                  <c:v>МО г.Липецка</c:v>
                </c:pt>
                <c:pt idx="2">
                  <c:v>МО г.Ельца</c:v>
                </c:pt>
                <c:pt idx="3">
                  <c:v>ЦРБ</c:v>
                </c:pt>
                <c:pt idx="4">
                  <c:v>ВСЕГО</c:v>
                </c:pt>
              </c:strCache>
            </c:strRef>
          </c:cat>
          <c:val>
            <c:numRef>
              <c:f>Стоимость!$B$4:$B$8</c:f>
              <c:numCache>
                <c:formatCode>General</c:formatCode>
                <c:ptCount val="5"/>
                <c:pt idx="0">
                  <c:v>16582.970067936702</c:v>
                </c:pt>
                <c:pt idx="1">
                  <c:v>9355.4573354341737</c:v>
                </c:pt>
                <c:pt idx="2">
                  <c:v>9738.1756310477576</c:v>
                </c:pt>
                <c:pt idx="3">
                  <c:v>7291.0433705812839</c:v>
                </c:pt>
                <c:pt idx="4" formatCode="0.00">
                  <c:v>10741.911601249978</c:v>
                </c:pt>
              </c:numCache>
            </c:numRef>
          </c:val>
          <c:shape val="cylinder"/>
        </c:ser>
        <c:ser>
          <c:idx val="1"/>
          <c:order val="1"/>
          <c:tx>
            <c:v>2013 год</c:v>
          </c:tx>
          <c:spPr>
            <a:solidFill>
              <a:schemeClr val="accent3">
                <a:lumMod val="75000"/>
              </a:schemeClr>
            </a:solidFill>
            <a:scene3d>
              <a:camera prst="orthographicFront"/>
              <a:lightRig rig="threePt" dir="t"/>
            </a:scene3d>
            <a:sp3d>
              <a:bevelT/>
            </a:sp3d>
          </c:spPr>
          <c:invertIfNegative val="0"/>
          <c:dLbls>
            <c:dLbl>
              <c:idx val="0"/>
              <c:layout>
                <c:manualLayout>
                  <c:x val="1.1757954180780171E-2"/>
                  <c:y val="-9.9083872079132589E-3"/>
                </c:manualLayout>
              </c:layout>
              <c:showLegendKey val="0"/>
              <c:showVal val="1"/>
              <c:showCatName val="0"/>
              <c:showSerName val="0"/>
              <c:showPercent val="0"/>
              <c:showBubbleSize val="0"/>
            </c:dLbl>
            <c:dLbl>
              <c:idx val="1"/>
              <c:layout>
                <c:manualLayout>
                  <c:x val="7.348721362987619E-3"/>
                  <c:y val="-3.9633548831653391E-3"/>
                </c:manualLayout>
              </c:layout>
              <c:showLegendKey val="0"/>
              <c:showVal val="1"/>
              <c:showCatName val="0"/>
              <c:showSerName val="0"/>
              <c:showPercent val="0"/>
              <c:showBubbleSize val="0"/>
            </c:dLbl>
            <c:dLbl>
              <c:idx val="2"/>
              <c:layout>
                <c:manualLayout>
                  <c:x val="2.9394885451950415E-3"/>
                  <c:y val="-1.783509697424376E-2"/>
                </c:manualLayout>
              </c:layout>
              <c:showLegendKey val="0"/>
              <c:showVal val="1"/>
              <c:showCatName val="0"/>
              <c:showSerName val="0"/>
              <c:showPercent val="0"/>
              <c:showBubbleSize val="0"/>
            </c:dLbl>
            <c:dLbl>
              <c:idx val="3"/>
              <c:layout>
                <c:manualLayout>
                  <c:x val="-1.4838367779544195E-2"/>
                  <c:y val="-1.0610079575596752E-2"/>
                </c:manualLayout>
              </c:layout>
              <c:showLegendKey val="0"/>
              <c:showVal val="1"/>
              <c:showCatName val="0"/>
              <c:showSerName val="0"/>
              <c:showPercent val="0"/>
              <c:showBubbleSize val="0"/>
            </c:dLbl>
            <c:dLbl>
              <c:idx val="4"/>
              <c:layout>
                <c:manualLayout>
                  <c:x val="1.46974427259741E-3"/>
                  <c:y val="-7.9267097663305933E-3"/>
                </c:manualLayout>
              </c:layout>
              <c:showLegendKey val="0"/>
              <c:showVal val="1"/>
              <c:showCatName val="0"/>
              <c:showSerName val="0"/>
              <c:showPercent val="0"/>
              <c:showBubbleSize val="0"/>
            </c:dLbl>
            <c:numFmt formatCode="#,##0.00" sourceLinked="0"/>
            <c:txPr>
              <a:bodyPr/>
              <a:lstStyle/>
              <a:p>
                <a:pPr>
                  <a:defRPr sz="1200" b="1" baseline="0">
                    <a:solidFill>
                      <a:sysClr val="windowText" lastClr="000000"/>
                    </a:solidFill>
                  </a:defRPr>
                </a:pPr>
                <a:endParaRPr lang="ru-RU"/>
              </a:p>
            </c:txPr>
            <c:showLegendKey val="0"/>
            <c:showVal val="1"/>
            <c:showCatName val="0"/>
            <c:showSerName val="0"/>
            <c:showPercent val="0"/>
            <c:showBubbleSize val="0"/>
            <c:showLeaderLines val="0"/>
          </c:dLbls>
          <c:cat>
            <c:strRef>
              <c:f>Стоимость!$A$4:$A$8</c:f>
              <c:strCache>
                <c:ptCount val="5"/>
                <c:pt idx="0">
                  <c:v>Областные МО</c:v>
                </c:pt>
                <c:pt idx="1">
                  <c:v>МО г.Липецка</c:v>
                </c:pt>
                <c:pt idx="2">
                  <c:v>МО г.Ельца</c:v>
                </c:pt>
                <c:pt idx="3">
                  <c:v>ЦРБ</c:v>
                </c:pt>
                <c:pt idx="4">
                  <c:v>ВСЕГО</c:v>
                </c:pt>
              </c:strCache>
            </c:strRef>
          </c:cat>
          <c:val>
            <c:numRef>
              <c:f>Стоимость!$C$4:$C$8</c:f>
              <c:numCache>
                <c:formatCode>General</c:formatCode>
                <c:ptCount val="5"/>
                <c:pt idx="0">
                  <c:v>21264.384761424335</c:v>
                </c:pt>
                <c:pt idx="1">
                  <c:v>12965.695152260483</c:v>
                </c:pt>
                <c:pt idx="2">
                  <c:v>13008.341317180355</c:v>
                </c:pt>
                <c:pt idx="3">
                  <c:v>10742.196802518427</c:v>
                </c:pt>
                <c:pt idx="4" formatCode="0.00">
                  <c:v>14495.1545083459</c:v>
                </c:pt>
              </c:numCache>
            </c:numRef>
          </c:val>
          <c:shape val="cylinder"/>
        </c:ser>
        <c:dLbls>
          <c:showLegendKey val="0"/>
          <c:showVal val="0"/>
          <c:showCatName val="0"/>
          <c:showSerName val="0"/>
          <c:showPercent val="0"/>
          <c:showBubbleSize val="0"/>
        </c:dLbls>
        <c:gapWidth val="150"/>
        <c:shape val="box"/>
        <c:axId val="85867904"/>
        <c:axId val="85873792"/>
        <c:axId val="0"/>
      </c:bar3DChart>
      <c:catAx>
        <c:axId val="85867904"/>
        <c:scaling>
          <c:orientation val="minMax"/>
        </c:scaling>
        <c:delete val="0"/>
        <c:axPos val="b"/>
        <c:majorTickMark val="out"/>
        <c:minorTickMark val="none"/>
        <c:tickLblPos val="nextTo"/>
        <c:txPr>
          <a:bodyPr/>
          <a:lstStyle/>
          <a:p>
            <a:pPr>
              <a:defRPr sz="1200" b="1" baseline="0">
                <a:latin typeface="Times New Roman" pitchFamily="18" charset="0"/>
                <a:cs typeface="Times New Roman" pitchFamily="18" charset="0"/>
              </a:defRPr>
            </a:pPr>
            <a:endParaRPr lang="ru-RU"/>
          </a:p>
        </c:txPr>
        <c:crossAx val="85873792"/>
        <c:crosses val="autoZero"/>
        <c:auto val="1"/>
        <c:lblAlgn val="ctr"/>
        <c:lblOffset val="100"/>
        <c:noMultiLvlLbl val="0"/>
      </c:catAx>
      <c:valAx>
        <c:axId val="85873792"/>
        <c:scaling>
          <c:orientation val="minMax"/>
        </c:scaling>
        <c:delete val="0"/>
        <c:axPos val="l"/>
        <c:title>
          <c:tx>
            <c:rich>
              <a:bodyPr rot="0" vert="horz"/>
              <a:lstStyle/>
              <a:p>
                <a:pPr>
                  <a:defRPr sz="1200" baseline="0"/>
                </a:pPr>
                <a:r>
                  <a:rPr lang="ru-RU" sz="1200" baseline="0"/>
                  <a:t>Руб.</a:t>
                </a:r>
              </a:p>
            </c:rich>
          </c:tx>
          <c:layout>
            <c:manualLayout>
              <c:xMode val="edge"/>
              <c:yMode val="edge"/>
              <c:x val="9.3998696251223757E-2"/>
              <c:y val="1.6493382225886054E-2"/>
            </c:manualLayout>
          </c:layout>
          <c:overlay val="0"/>
        </c:title>
        <c:numFmt formatCode="General" sourceLinked="1"/>
        <c:majorTickMark val="out"/>
        <c:minorTickMark val="none"/>
        <c:tickLblPos val="nextTo"/>
        <c:txPr>
          <a:bodyPr/>
          <a:lstStyle/>
          <a:p>
            <a:pPr>
              <a:defRPr b="1">
                <a:latin typeface="Times New Roman" pitchFamily="18" charset="0"/>
                <a:cs typeface="Times New Roman" pitchFamily="18" charset="0"/>
              </a:defRPr>
            </a:pPr>
            <a:endParaRPr lang="ru-RU"/>
          </a:p>
        </c:txPr>
        <c:crossAx val="85867904"/>
        <c:crosses val="autoZero"/>
        <c:crossBetween val="between"/>
      </c:valAx>
    </c:plotArea>
    <c:legend>
      <c:legendPos val="r"/>
      <c:overlay val="0"/>
      <c:txPr>
        <a:bodyPr/>
        <a:lstStyle/>
        <a:p>
          <a:pPr>
            <a:defRPr sz="1400" b="1"/>
          </a:pPr>
          <a:endParaRPr lang="ru-RU"/>
        </a:p>
      </c:txPr>
    </c:legend>
    <c:plotVisOnly val="1"/>
    <c:dispBlanksAs val="gap"/>
    <c:showDLblsOverMax val="0"/>
  </c:chart>
  <c:spPr>
    <a:no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6060743721507406E-2"/>
          <c:y val="7.3539010371396638E-2"/>
          <c:w val="0.86716259398673212"/>
          <c:h val="0.72126136311651656"/>
        </c:manualLayout>
      </c:layout>
      <c:barChart>
        <c:barDir val="col"/>
        <c:grouping val="clustered"/>
        <c:varyColors val="0"/>
        <c:ser>
          <c:idx val="0"/>
          <c:order val="0"/>
          <c:tx>
            <c:strRef>
              <c:f>Лист1!$B$7</c:f>
              <c:strCache>
                <c:ptCount val="1"/>
                <c:pt idx="0">
                  <c:v>Средняя стоимость случая, руб.</c:v>
                </c:pt>
              </c:strCache>
            </c:strRef>
          </c:tx>
          <c:spPr>
            <a:scene3d>
              <a:camera prst="orthographicFront"/>
              <a:lightRig rig="threePt" dir="t"/>
            </a:scene3d>
            <a:sp3d prstMaterial="matte">
              <a:bevelT/>
            </a:sp3d>
          </c:spPr>
          <c:invertIfNegative val="0"/>
          <c:dLbls>
            <c:numFmt formatCode="#,##0.00" sourceLinked="0"/>
            <c:txPr>
              <a:bodyPr/>
              <a:lstStyle/>
              <a:p>
                <a:pPr>
                  <a:defRPr sz="1400" b="1" i="0" baseline="0"/>
                </a:pPr>
                <a:endParaRPr lang="ru-RU"/>
              </a:p>
            </c:txPr>
            <c:showLegendKey val="0"/>
            <c:showVal val="1"/>
            <c:showCatName val="0"/>
            <c:showSerName val="0"/>
            <c:showPercent val="0"/>
            <c:showBubbleSize val="0"/>
            <c:showLeaderLines val="0"/>
          </c:dLbls>
          <c:cat>
            <c:strRef>
              <c:f>Лист1!$A$8:$A$12</c:f>
              <c:strCache>
                <c:ptCount val="5"/>
                <c:pt idx="0">
                  <c:v>Областные МО</c:v>
                </c:pt>
                <c:pt idx="1">
                  <c:v>МО г.Липецка</c:v>
                </c:pt>
                <c:pt idx="2">
                  <c:v>МО г.Ельца</c:v>
                </c:pt>
                <c:pt idx="3">
                  <c:v>ЦРБ</c:v>
                </c:pt>
                <c:pt idx="4">
                  <c:v>Среднее по всем МО</c:v>
                </c:pt>
              </c:strCache>
            </c:strRef>
          </c:cat>
          <c:val>
            <c:numRef>
              <c:f>Лист1!$B$8:$B$12</c:f>
              <c:numCache>
                <c:formatCode>0.00</c:formatCode>
                <c:ptCount val="5"/>
                <c:pt idx="0">
                  <c:v>21264.38</c:v>
                </c:pt>
                <c:pt idx="1">
                  <c:v>12965.7</c:v>
                </c:pt>
                <c:pt idx="2">
                  <c:v>13008.34</c:v>
                </c:pt>
                <c:pt idx="3">
                  <c:v>10742.2</c:v>
                </c:pt>
                <c:pt idx="4">
                  <c:v>14495.15</c:v>
                </c:pt>
              </c:numCache>
            </c:numRef>
          </c:val>
        </c:ser>
        <c:dLbls>
          <c:showLegendKey val="0"/>
          <c:showVal val="0"/>
          <c:showCatName val="0"/>
          <c:showSerName val="0"/>
          <c:showPercent val="0"/>
          <c:showBubbleSize val="0"/>
        </c:dLbls>
        <c:gapWidth val="150"/>
        <c:axId val="87005824"/>
        <c:axId val="87003904"/>
      </c:barChart>
      <c:lineChart>
        <c:grouping val="standard"/>
        <c:varyColors val="0"/>
        <c:ser>
          <c:idx val="1"/>
          <c:order val="1"/>
          <c:tx>
            <c:strRef>
              <c:f>Лист1!$C$7</c:f>
              <c:strCache>
                <c:ptCount val="1"/>
                <c:pt idx="0">
                  <c:v>Средний ВК по группе МО</c:v>
                </c:pt>
              </c:strCache>
            </c:strRef>
          </c:tx>
          <c:spPr>
            <a:ln w="38100"/>
          </c:spPr>
          <c:marker>
            <c:symbol val="circle"/>
            <c:size val="7"/>
          </c:marker>
          <c:dLbls>
            <c:txPr>
              <a:bodyPr/>
              <a:lstStyle/>
              <a:p>
                <a:pPr>
                  <a:defRPr sz="1400" b="1" i="0" baseline="0">
                    <a:solidFill>
                      <a:schemeClr val="bg1"/>
                    </a:solidFill>
                  </a:defRPr>
                </a:pPr>
                <a:endParaRPr lang="ru-RU"/>
              </a:p>
            </c:txPr>
            <c:dLblPos val="b"/>
            <c:showLegendKey val="0"/>
            <c:showVal val="1"/>
            <c:showCatName val="0"/>
            <c:showSerName val="0"/>
            <c:showPercent val="0"/>
            <c:showBubbleSize val="0"/>
            <c:showLeaderLines val="0"/>
          </c:dLbls>
          <c:cat>
            <c:strRef>
              <c:f>Лист1!$A$8:$A$12</c:f>
              <c:strCache>
                <c:ptCount val="5"/>
                <c:pt idx="0">
                  <c:v>Областные МО</c:v>
                </c:pt>
                <c:pt idx="1">
                  <c:v>МО г.Липецка</c:v>
                </c:pt>
                <c:pt idx="2">
                  <c:v>МО г.Ельца</c:v>
                </c:pt>
                <c:pt idx="3">
                  <c:v>ЦРБ</c:v>
                </c:pt>
                <c:pt idx="4">
                  <c:v>Среднее по всем МО</c:v>
                </c:pt>
              </c:strCache>
            </c:strRef>
          </c:cat>
          <c:val>
            <c:numRef>
              <c:f>Лист1!$C$8:$C$12</c:f>
              <c:numCache>
                <c:formatCode>General</c:formatCode>
                <c:ptCount val="5"/>
                <c:pt idx="0" formatCode="0.000">
                  <c:v>1.26</c:v>
                </c:pt>
                <c:pt idx="1">
                  <c:v>1.0960000000000001</c:v>
                </c:pt>
                <c:pt idx="2">
                  <c:v>1.0189999999999999</c:v>
                </c:pt>
                <c:pt idx="3">
                  <c:v>1.0049999999999999</c:v>
                </c:pt>
                <c:pt idx="4">
                  <c:v>1.101</c:v>
                </c:pt>
              </c:numCache>
            </c:numRef>
          </c:val>
          <c:smooth val="0"/>
        </c:ser>
        <c:dLbls>
          <c:showLegendKey val="0"/>
          <c:showVal val="0"/>
          <c:showCatName val="0"/>
          <c:showSerName val="0"/>
          <c:showPercent val="0"/>
          <c:showBubbleSize val="0"/>
        </c:dLbls>
        <c:marker val="1"/>
        <c:smooth val="0"/>
        <c:axId val="86987904"/>
        <c:axId val="86989440"/>
      </c:lineChart>
      <c:catAx>
        <c:axId val="86987904"/>
        <c:scaling>
          <c:orientation val="minMax"/>
        </c:scaling>
        <c:delete val="0"/>
        <c:axPos val="b"/>
        <c:majorTickMark val="out"/>
        <c:minorTickMark val="none"/>
        <c:tickLblPos val="nextTo"/>
        <c:txPr>
          <a:bodyPr/>
          <a:lstStyle/>
          <a:p>
            <a:pPr>
              <a:defRPr sz="1200" b="1" i="0" baseline="0"/>
            </a:pPr>
            <a:endParaRPr lang="ru-RU"/>
          </a:p>
        </c:txPr>
        <c:crossAx val="86989440"/>
        <c:crosses val="autoZero"/>
        <c:auto val="1"/>
        <c:lblAlgn val="ctr"/>
        <c:lblOffset val="100"/>
        <c:noMultiLvlLbl val="0"/>
      </c:catAx>
      <c:valAx>
        <c:axId val="86989440"/>
        <c:scaling>
          <c:orientation val="minMax"/>
          <c:max val="3"/>
          <c:min val="0"/>
        </c:scaling>
        <c:delete val="0"/>
        <c:axPos val="l"/>
        <c:title>
          <c:tx>
            <c:rich>
              <a:bodyPr rot="0" vert="horz"/>
              <a:lstStyle/>
              <a:p>
                <a:pPr>
                  <a:defRPr sz="1200" baseline="0"/>
                </a:pPr>
                <a:r>
                  <a:rPr lang="ru-RU" sz="1200" baseline="0" dirty="0" smtClean="0"/>
                  <a:t>ВК</a:t>
                </a:r>
                <a:endParaRPr lang="ru-RU" sz="1200" baseline="0" dirty="0"/>
              </a:p>
            </c:rich>
          </c:tx>
          <c:layout>
            <c:manualLayout>
              <c:xMode val="edge"/>
              <c:yMode val="edge"/>
              <c:x val="4.3344995565464478E-2"/>
              <c:y val="2.2505669304717776E-3"/>
            </c:manualLayout>
          </c:layout>
          <c:overlay val="0"/>
        </c:title>
        <c:numFmt formatCode="0.000" sourceLinked="1"/>
        <c:majorTickMark val="out"/>
        <c:minorTickMark val="none"/>
        <c:tickLblPos val="nextTo"/>
        <c:crossAx val="86987904"/>
        <c:crosses val="autoZero"/>
        <c:crossBetween val="between"/>
      </c:valAx>
      <c:valAx>
        <c:axId val="87003904"/>
        <c:scaling>
          <c:orientation val="minMax"/>
        </c:scaling>
        <c:delete val="0"/>
        <c:axPos val="r"/>
        <c:title>
          <c:tx>
            <c:rich>
              <a:bodyPr rot="0" vert="horz"/>
              <a:lstStyle/>
              <a:p>
                <a:pPr>
                  <a:defRPr sz="1200" baseline="0"/>
                </a:pPr>
                <a:r>
                  <a:rPr lang="ru-RU" sz="1200" baseline="0" dirty="0" smtClean="0"/>
                  <a:t>Стоимость случая, руб.</a:t>
                </a:r>
                <a:endParaRPr lang="ru-RU" sz="1200" baseline="0" dirty="0"/>
              </a:p>
            </c:rich>
          </c:tx>
          <c:layout>
            <c:manualLayout>
              <c:xMode val="edge"/>
              <c:yMode val="edge"/>
              <c:x val="0.78049496383641004"/>
              <c:y val="7.8198010678552155E-4"/>
            </c:manualLayout>
          </c:layout>
          <c:overlay val="0"/>
        </c:title>
        <c:numFmt formatCode="#,##0" sourceLinked="0"/>
        <c:majorTickMark val="out"/>
        <c:minorTickMark val="none"/>
        <c:tickLblPos val="nextTo"/>
        <c:crossAx val="87005824"/>
        <c:crosses val="max"/>
        <c:crossBetween val="between"/>
      </c:valAx>
      <c:catAx>
        <c:axId val="87005824"/>
        <c:scaling>
          <c:orientation val="minMax"/>
        </c:scaling>
        <c:delete val="1"/>
        <c:axPos val="b"/>
        <c:majorTickMark val="out"/>
        <c:minorTickMark val="none"/>
        <c:tickLblPos val="nextTo"/>
        <c:crossAx val="87003904"/>
        <c:crosses val="autoZero"/>
        <c:auto val="1"/>
        <c:lblAlgn val="ctr"/>
        <c:lblOffset val="100"/>
        <c:noMultiLvlLbl val="0"/>
      </c:catAx>
    </c:plotArea>
    <c:legend>
      <c:legendPos val="b"/>
      <c:layout>
        <c:manualLayout>
          <c:xMode val="edge"/>
          <c:yMode val="edge"/>
          <c:x val="6.643941633603799E-2"/>
          <c:y val="0.94028318748897177"/>
          <c:w val="0.84769053438506836"/>
          <c:h val="4.6030141950039738E-2"/>
        </c:manualLayout>
      </c:layout>
      <c:overlay val="0"/>
      <c:txPr>
        <a:bodyPr/>
        <a:lstStyle/>
        <a:p>
          <a:pPr>
            <a:defRPr sz="1400" b="1" i="0" baseline="0"/>
          </a:pPr>
          <a:endParaRPr lang="ru-RU"/>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38463"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1750" y="0"/>
            <a:ext cx="2938463" cy="496888"/>
          </a:xfrm>
          <a:prstGeom prst="rect">
            <a:avLst/>
          </a:prstGeom>
        </p:spPr>
        <p:txBody>
          <a:bodyPr vert="horz" lIns="91440" tIns="45720" rIns="91440" bIns="45720" rtlCol="0"/>
          <a:lstStyle>
            <a:lvl1pPr algn="r">
              <a:defRPr sz="1200"/>
            </a:lvl1pPr>
          </a:lstStyle>
          <a:p>
            <a:fld id="{A408B1E4-A699-426E-91E0-B90D7A06E201}" type="datetimeFigureOut">
              <a:rPr lang="ru-RU" smtClean="0"/>
              <a:pPr/>
              <a:t>05.12.2013</a:t>
            </a:fld>
            <a:endParaRPr lang="ru-RU"/>
          </a:p>
        </p:txBody>
      </p:sp>
      <p:sp>
        <p:nvSpPr>
          <p:cNvPr id="4" name="Образ слайда 3"/>
          <p:cNvSpPr>
            <a:spLocks noGrp="1" noRot="1" noChangeAspect="1"/>
          </p:cNvSpPr>
          <p:nvPr>
            <p:ph type="sldImg" idx="2"/>
          </p:nvPr>
        </p:nvSpPr>
        <p:spPr>
          <a:xfrm>
            <a:off x="909638"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7863" y="4714875"/>
            <a:ext cx="5426075" cy="44672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163"/>
            <a:ext cx="2938463" cy="4968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1750" y="9428163"/>
            <a:ext cx="2938463" cy="496887"/>
          </a:xfrm>
          <a:prstGeom prst="rect">
            <a:avLst/>
          </a:prstGeom>
        </p:spPr>
        <p:txBody>
          <a:bodyPr vert="horz" lIns="91440" tIns="45720" rIns="91440" bIns="45720" rtlCol="0" anchor="b"/>
          <a:lstStyle>
            <a:lvl1pPr algn="r">
              <a:defRPr sz="1200"/>
            </a:lvl1pPr>
          </a:lstStyle>
          <a:p>
            <a:fld id="{FA252258-71A7-4008-B7FE-F7A8C4541B98}" type="slidenum">
              <a:rPr lang="ru-RU" smtClean="0"/>
              <a:pPr/>
              <a:t>‹#›</a:t>
            </a:fld>
            <a:endParaRPr lang="ru-RU"/>
          </a:p>
        </p:txBody>
      </p:sp>
    </p:spTree>
    <p:extLst>
      <p:ext uri="{BB962C8B-B14F-4D97-AF65-F5344CB8AC3E}">
        <p14:creationId xmlns:p14="http://schemas.microsoft.com/office/powerpoint/2010/main" val="989784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A252258-71A7-4008-B7FE-F7A8C4541B98}" type="slidenum">
              <a:rPr lang="ru-RU" smtClean="0"/>
              <a:pPr/>
              <a:t>4</a:t>
            </a:fld>
            <a:endParaRPr lang="ru-RU"/>
          </a:p>
        </p:txBody>
      </p:sp>
    </p:spTree>
    <p:extLst>
      <p:ext uri="{BB962C8B-B14F-4D97-AF65-F5344CB8AC3E}">
        <p14:creationId xmlns:p14="http://schemas.microsoft.com/office/powerpoint/2010/main" val="726648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A252258-71A7-4008-B7FE-F7A8C4541B98}" type="slidenum">
              <a:rPr lang="ru-RU" smtClean="0"/>
              <a:pPr/>
              <a:t>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1015375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2335541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3169719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105913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1867072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398674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3760640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3504397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452829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1666145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1C87EBE-3440-40C2-82F6-0374209E2728}" type="datetimeFigureOut">
              <a:rPr lang="ru-RU" smtClean="0"/>
              <a:pPr/>
              <a:t>05.12.2013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8575513-5BE7-4B39-8A1E-32B8792E42A0}" type="slidenum">
              <a:rPr lang="ru-RU" smtClean="0"/>
              <a:pPr/>
              <a:t>‹#›</a:t>
            </a:fld>
            <a:endParaRPr lang="ru-RU"/>
          </a:p>
        </p:txBody>
      </p:sp>
    </p:spTree>
    <p:extLst>
      <p:ext uri="{BB962C8B-B14F-4D97-AF65-F5344CB8AC3E}">
        <p14:creationId xmlns:p14="http://schemas.microsoft.com/office/powerpoint/2010/main" val="1828567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C87EBE-3440-40C2-82F6-0374209E2728}" type="datetimeFigureOut">
              <a:rPr lang="ru-RU" smtClean="0"/>
              <a:pPr/>
              <a:t>05.12.2013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575513-5BE7-4B39-8A1E-32B8792E42A0}" type="slidenum">
              <a:rPr lang="ru-RU" smtClean="0"/>
              <a:pPr/>
              <a:t>‹#›</a:t>
            </a:fld>
            <a:endParaRPr lang="ru-RU"/>
          </a:p>
        </p:txBody>
      </p:sp>
    </p:spTree>
    <p:extLst>
      <p:ext uri="{BB962C8B-B14F-4D97-AF65-F5344CB8AC3E}">
        <p14:creationId xmlns:p14="http://schemas.microsoft.com/office/powerpoint/2010/main" val="325275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chart" Target="../charts/char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1.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lvl="0" algn="ctr"/>
            <a:r>
              <a:rPr lang="ru-RU"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 </a:t>
            </a:r>
            <a:r>
              <a:rPr lang="ru-RU"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Липецкой области</a:t>
            </a:r>
            <a:endParaRPr lang="ru-RU" sz="2000" dirty="0">
              <a:ln w="10160">
                <a:solidFill>
                  <a:schemeClr val="tx2"/>
                </a:solidFill>
                <a:prstDash val="solid"/>
              </a:ln>
              <a:solidFill>
                <a:schemeClr val="tx2">
                  <a:lumMod val="75000"/>
                </a:scheme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9" name="Прямоугольник 8"/>
          <p:cNvSpPr/>
          <p:nvPr/>
        </p:nvSpPr>
        <p:spPr>
          <a:xfrm>
            <a:off x="251520" y="2200796"/>
            <a:ext cx="8640960" cy="2308324"/>
          </a:xfrm>
          <a:prstGeom prst="rect">
            <a:avLst/>
          </a:prstGeom>
          <a:noFill/>
        </p:spPr>
        <p:txBody>
          <a:bodyPr wrap="square">
            <a:spAutoFit/>
          </a:bodyPr>
          <a:lstStyle/>
          <a:p>
            <a:pPr algn="ctr" fontAlgn="auto">
              <a:spcBef>
                <a:spcPts val="0"/>
              </a:spcBef>
              <a:spcAft>
                <a:spcPts val="0"/>
              </a:spcAft>
              <a:defRPr/>
            </a:pPr>
            <a:r>
              <a:rPr lang="ru-RU" sz="3600" b="1" dirty="0" smtClean="0">
                <a:ln w="10541" cmpd="sng">
                  <a:solidFill>
                    <a:schemeClr val="accent1">
                      <a:shade val="88000"/>
                      <a:satMod val="110000"/>
                    </a:schemeClr>
                  </a:solidFill>
                  <a:prstDash val="solid"/>
                </a:ln>
                <a:gradFill>
                  <a:gsLst>
                    <a:gs pos="0">
                      <a:schemeClr val="tx2">
                        <a:lumMod val="60000"/>
                        <a:lumOff val="40000"/>
                      </a:schemeClr>
                    </a:gs>
                    <a:gs pos="66000">
                      <a:schemeClr val="accent1">
                        <a:shade val="20000"/>
                        <a:satMod val="300000"/>
                      </a:schemeClr>
                    </a:gs>
                  </a:gsLst>
                  <a:lin ang="5400000"/>
                </a:gradFill>
                <a:cs typeface="Tahoma" pitchFamily="34" charset="0"/>
              </a:rPr>
              <a:t>Оплата стационарной помощи </a:t>
            </a:r>
            <a:endParaRPr lang="en-US" sz="3600" b="1" dirty="0" smtClean="0">
              <a:ln w="10541" cmpd="sng">
                <a:solidFill>
                  <a:schemeClr val="accent1">
                    <a:shade val="88000"/>
                    <a:satMod val="110000"/>
                  </a:schemeClr>
                </a:solidFill>
                <a:prstDash val="solid"/>
              </a:ln>
              <a:gradFill>
                <a:gsLst>
                  <a:gs pos="0">
                    <a:schemeClr val="tx2">
                      <a:lumMod val="60000"/>
                      <a:lumOff val="40000"/>
                    </a:schemeClr>
                  </a:gs>
                  <a:gs pos="66000">
                    <a:schemeClr val="accent1">
                      <a:shade val="20000"/>
                      <a:satMod val="300000"/>
                    </a:schemeClr>
                  </a:gs>
                </a:gsLst>
                <a:lin ang="5400000"/>
              </a:gradFill>
              <a:cs typeface="Tahoma" pitchFamily="34" charset="0"/>
            </a:endParaRPr>
          </a:p>
          <a:p>
            <a:pPr algn="ctr" fontAlgn="auto">
              <a:spcBef>
                <a:spcPts val="0"/>
              </a:spcBef>
              <a:spcAft>
                <a:spcPts val="0"/>
              </a:spcAft>
              <a:defRPr/>
            </a:pPr>
            <a:r>
              <a:rPr lang="ru-RU" sz="3600" b="1" dirty="0" smtClean="0">
                <a:ln w="10541" cmpd="sng">
                  <a:solidFill>
                    <a:schemeClr val="accent1">
                      <a:shade val="88000"/>
                      <a:satMod val="110000"/>
                    </a:schemeClr>
                  </a:solidFill>
                  <a:prstDash val="solid"/>
                </a:ln>
                <a:gradFill>
                  <a:gsLst>
                    <a:gs pos="0">
                      <a:schemeClr val="tx2">
                        <a:lumMod val="60000"/>
                        <a:lumOff val="40000"/>
                      </a:schemeClr>
                    </a:gs>
                    <a:gs pos="66000">
                      <a:schemeClr val="accent1">
                        <a:shade val="20000"/>
                        <a:satMod val="300000"/>
                      </a:schemeClr>
                    </a:gs>
                  </a:gsLst>
                  <a:lin ang="5400000"/>
                </a:gradFill>
                <a:cs typeface="Tahoma" pitchFamily="34" charset="0"/>
              </a:rPr>
              <a:t>на основе КСГ</a:t>
            </a:r>
          </a:p>
          <a:p>
            <a:pPr algn="ctr" fontAlgn="auto">
              <a:spcBef>
                <a:spcPts val="0"/>
              </a:spcBef>
              <a:spcAft>
                <a:spcPts val="0"/>
              </a:spcAft>
              <a:defRPr/>
            </a:pPr>
            <a:endParaRPr lang="en-US" sz="3600" b="1" dirty="0" smtClean="0">
              <a:ln w="10541" cmpd="sng">
                <a:solidFill>
                  <a:schemeClr val="accent1">
                    <a:shade val="88000"/>
                    <a:satMod val="110000"/>
                  </a:schemeClr>
                </a:solidFill>
                <a:prstDash val="solid"/>
              </a:ln>
              <a:gradFill>
                <a:gsLst>
                  <a:gs pos="0">
                    <a:schemeClr val="tx2">
                      <a:lumMod val="60000"/>
                      <a:lumOff val="40000"/>
                    </a:schemeClr>
                  </a:gs>
                  <a:gs pos="66000">
                    <a:schemeClr val="accent1">
                      <a:shade val="20000"/>
                      <a:satMod val="300000"/>
                    </a:schemeClr>
                  </a:gs>
                </a:gsLst>
                <a:lin ang="5400000"/>
              </a:gradFill>
              <a:cs typeface="Tahoma" pitchFamily="34" charset="0"/>
            </a:endParaRPr>
          </a:p>
          <a:p>
            <a:pPr algn="ctr" fontAlgn="auto">
              <a:spcBef>
                <a:spcPts val="0"/>
              </a:spcBef>
              <a:spcAft>
                <a:spcPts val="0"/>
              </a:spcAft>
              <a:defRPr/>
            </a:pPr>
            <a:endParaRPr lang="en-US" sz="3600" b="1" dirty="0">
              <a:ln w="10541" cmpd="sng">
                <a:solidFill>
                  <a:schemeClr val="accent1">
                    <a:shade val="88000"/>
                    <a:satMod val="110000"/>
                  </a:schemeClr>
                </a:solidFill>
                <a:prstDash val="solid"/>
              </a:ln>
              <a:gradFill>
                <a:gsLst>
                  <a:gs pos="0">
                    <a:schemeClr val="tx2">
                      <a:lumMod val="60000"/>
                      <a:lumOff val="40000"/>
                    </a:schemeClr>
                  </a:gs>
                  <a:gs pos="66000">
                    <a:schemeClr val="accent1">
                      <a:shade val="20000"/>
                      <a:satMod val="300000"/>
                    </a:schemeClr>
                  </a:gs>
                </a:gsLst>
                <a:lin ang="5400000"/>
              </a:gradFill>
              <a:cs typeface="Tahoma" pitchFamily="34" charset="0"/>
            </a:endParaRPr>
          </a:p>
        </p:txBody>
      </p:sp>
      <p:sp>
        <p:nvSpPr>
          <p:cNvPr id="10" name="Подзаголовок 2"/>
          <p:cNvSpPr>
            <a:spLocks noGrp="1"/>
          </p:cNvSpPr>
          <p:nvPr>
            <p:ph type="subTitle" idx="1"/>
          </p:nvPr>
        </p:nvSpPr>
        <p:spPr>
          <a:xfrm>
            <a:off x="251520" y="5085184"/>
            <a:ext cx="8712968" cy="1080120"/>
          </a:xfrm>
        </p:spPr>
        <p:txBody>
          <a:bodyPr/>
          <a:lstStyle/>
          <a:p>
            <a:pPr algn="r"/>
            <a:r>
              <a:rPr lang="ru-RU" sz="2000" b="1" dirty="0" err="1" smtClean="0">
                <a:solidFill>
                  <a:srgbClr val="002060"/>
                </a:solidFill>
                <a:cs typeface="Arial" charset="0"/>
              </a:rPr>
              <a:t>И.о</a:t>
            </a:r>
            <a:r>
              <a:rPr lang="ru-RU" sz="2000" b="1" dirty="0" smtClean="0">
                <a:solidFill>
                  <a:srgbClr val="002060"/>
                </a:solidFill>
                <a:cs typeface="Arial" charset="0"/>
              </a:rPr>
              <a:t>. директора ТФОМС Липецкой области</a:t>
            </a:r>
          </a:p>
          <a:p>
            <a:pPr algn="r"/>
            <a:r>
              <a:rPr lang="ru-RU" sz="2800" b="1" dirty="0" err="1" smtClean="0">
                <a:solidFill>
                  <a:srgbClr val="002060"/>
                </a:solidFill>
                <a:cs typeface="Arial" charset="0"/>
              </a:rPr>
              <a:t>Л.С.Селищева</a:t>
            </a:r>
            <a:endParaRPr lang="ru-RU" sz="2800" b="1" dirty="0" smtClean="0">
              <a:solidFill>
                <a:srgbClr val="002060"/>
              </a:solidFill>
              <a:cs typeface="Arial" charset="0"/>
            </a:endParaRPr>
          </a:p>
        </p:txBody>
      </p:sp>
    </p:spTree>
    <p:extLst>
      <p:ext uri="{BB962C8B-B14F-4D97-AF65-F5344CB8AC3E}">
        <p14:creationId xmlns:p14="http://schemas.microsoft.com/office/powerpoint/2010/main" val="23637311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3" name="Прямоугольник 2"/>
          <p:cNvSpPr/>
          <p:nvPr/>
        </p:nvSpPr>
        <p:spPr>
          <a:xfrm>
            <a:off x="827584" y="1997838"/>
            <a:ext cx="7560840" cy="5312223"/>
          </a:xfrm>
          <a:prstGeom prst="rect">
            <a:avLst/>
          </a:prstGeom>
        </p:spPr>
        <p:txBody>
          <a:bodyPr wrap="square">
            <a:spAutoFit/>
          </a:bodyPr>
          <a:lstStyle/>
          <a:p>
            <a:pPr algn="ctr" fontAlgn="auto">
              <a:spcAft>
                <a:spcPts val="0"/>
              </a:spcAft>
              <a:buFont typeface="Arial" charset="0"/>
              <a:buNone/>
              <a:defRPr/>
            </a:pPr>
            <a:r>
              <a:rPr lang="ru-RU" sz="2800" b="1" dirty="0"/>
              <a:t>БС = </a:t>
            </a:r>
            <a:r>
              <a:rPr lang="ru-RU" sz="2800" b="1" dirty="0" err="1"/>
              <a:t>Б</a:t>
            </a:r>
            <a:r>
              <a:rPr lang="ru-RU" sz="2800" b="1" baseline="-25000" dirty="0" err="1"/>
              <a:t>ст</a:t>
            </a:r>
            <a:r>
              <a:rPr lang="ru-RU" sz="2800" b="1" dirty="0"/>
              <a:t> : Чсл.</a:t>
            </a:r>
            <a:r>
              <a:rPr lang="ru-RU" sz="2800" b="1" baseline="-25000" dirty="0"/>
              <a:t>г-1</a:t>
            </a:r>
          </a:p>
          <a:p>
            <a:pPr fontAlgn="auto">
              <a:lnSpc>
                <a:spcPct val="120000"/>
              </a:lnSpc>
              <a:spcAft>
                <a:spcPts val="0"/>
              </a:spcAft>
              <a:buFont typeface="Arial" charset="0"/>
              <a:buNone/>
              <a:defRPr/>
            </a:pPr>
            <a:r>
              <a:rPr lang="ru-RU" sz="2400" dirty="0"/>
              <a:t>где,</a:t>
            </a:r>
          </a:p>
          <a:p>
            <a:pPr fontAlgn="auto">
              <a:lnSpc>
                <a:spcPct val="120000"/>
              </a:lnSpc>
              <a:spcAft>
                <a:spcPts val="0"/>
              </a:spcAft>
              <a:buFont typeface="Arial" charset="0"/>
              <a:buNone/>
              <a:defRPr/>
            </a:pPr>
            <a:endParaRPr lang="ru-RU" sz="1000" b="1" dirty="0"/>
          </a:p>
          <a:p>
            <a:pPr>
              <a:lnSpc>
                <a:spcPct val="120000"/>
              </a:lnSpc>
              <a:defRPr/>
            </a:pPr>
            <a:r>
              <a:rPr lang="ru-RU" sz="2400" b="1" dirty="0" err="1"/>
              <a:t>Б</a:t>
            </a:r>
            <a:r>
              <a:rPr lang="ru-RU" sz="2400" b="1" baseline="-25000" dirty="0" err="1"/>
              <a:t>ст</a:t>
            </a:r>
            <a:r>
              <a:rPr lang="ru-RU" sz="2400" b="1" baseline="-25000" dirty="0"/>
              <a:t> </a:t>
            </a:r>
            <a:r>
              <a:rPr lang="en-US" sz="2400" b="1" baseline="-25000" dirty="0" smtClean="0"/>
              <a:t> </a:t>
            </a:r>
            <a:r>
              <a:rPr lang="ru-RU" sz="2400" dirty="0" smtClean="0"/>
              <a:t> </a:t>
            </a:r>
            <a:r>
              <a:rPr lang="ru-RU" sz="2400" b="1" dirty="0" smtClean="0"/>
              <a:t>-</a:t>
            </a:r>
            <a:r>
              <a:rPr lang="ru-RU" sz="2400" dirty="0" smtClean="0"/>
              <a:t>  </a:t>
            </a:r>
            <a:r>
              <a:rPr lang="ru-RU" sz="2000" dirty="0" smtClean="0"/>
              <a:t>стоимость </a:t>
            </a:r>
            <a:r>
              <a:rPr lang="ru-RU" sz="2000" dirty="0"/>
              <a:t>стационарной помощи в </a:t>
            </a:r>
            <a:r>
              <a:rPr lang="ru-RU" sz="2000" dirty="0" smtClean="0"/>
              <a:t>соответствии </a:t>
            </a:r>
            <a:r>
              <a:rPr lang="ru-RU" sz="2000" dirty="0"/>
              <a:t>с ТПГГ на текущий </a:t>
            </a:r>
            <a:r>
              <a:rPr lang="ru-RU" sz="2000" dirty="0" smtClean="0"/>
              <a:t>год</a:t>
            </a:r>
            <a:r>
              <a:rPr lang="en-US" sz="2400" dirty="0" smtClean="0"/>
              <a:t> (</a:t>
            </a:r>
            <a:r>
              <a:rPr lang="ru-RU" sz="2400" b="1" dirty="0" smtClean="0"/>
              <a:t>2 </a:t>
            </a:r>
            <a:r>
              <a:rPr lang="ru-RU" sz="2400" b="1" dirty="0"/>
              <a:t>657 774 220,31 руб</a:t>
            </a:r>
            <a:r>
              <a:rPr lang="ru-RU" sz="2400" b="1" dirty="0" smtClean="0"/>
              <a:t>.</a:t>
            </a:r>
            <a:r>
              <a:rPr lang="en-US" sz="2400" dirty="0" smtClean="0"/>
              <a:t>)</a:t>
            </a:r>
            <a:endParaRPr lang="en-CA" sz="2400" dirty="0"/>
          </a:p>
          <a:p>
            <a:pPr fontAlgn="auto">
              <a:lnSpc>
                <a:spcPct val="120000"/>
              </a:lnSpc>
              <a:spcAft>
                <a:spcPts val="0"/>
              </a:spcAft>
              <a:buFont typeface="Arial" charset="0"/>
              <a:buNone/>
              <a:defRPr/>
            </a:pPr>
            <a:endParaRPr lang="ru-RU" sz="1000" b="1" dirty="0"/>
          </a:p>
          <a:p>
            <a:pPr fontAlgn="auto">
              <a:lnSpc>
                <a:spcPct val="120000"/>
              </a:lnSpc>
              <a:spcAft>
                <a:spcPts val="0"/>
              </a:spcAft>
              <a:buFont typeface="Arial" charset="0"/>
              <a:buNone/>
              <a:defRPr/>
            </a:pPr>
            <a:r>
              <a:rPr lang="ru-RU" sz="2400" b="1" dirty="0" smtClean="0"/>
              <a:t>Чсл.</a:t>
            </a:r>
            <a:r>
              <a:rPr lang="ru-RU" sz="2400" b="1" baseline="-25000" dirty="0" smtClean="0"/>
              <a:t>г-1  </a:t>
            </a:r>
            <a:r>
              <a:rPr lang="ru-RU" sz="2400" b="1" dirty="0" smtClean="0"/>
              <a:t>-</a:t>
            </a:r>
            <a:r>
              <a:rPr lang="ru-RU" sz="2400" dirty="0" smtClean="0"/>
              <a:t>  </a:t>
            </a:r>
            <a:r>
              <a:rPr lang="ru-RU" sz="2000" dirty="0" smtClean="0"/>
              <a:t>общее </a:t>
            </a:r>
            <a:r>
              <a:rPr lang="ru-RU" sz="2000" dirty="0"/>
              <a:t>количество случаев в предшествующем </a:t>
            </a:r>
            <a:endParaRPr lang="ru-RU" sz="2000" dirty="0" smtClean="0"/>
          </a:p>
          <a:p>
            <a:pPr fontAlgn="auto">
              <a:lnSpc>
                <a:spcPct val="120000"/>
              </a:lnSpc>
              <a:spcAft>
                <a:spcPts val="0"/>
              </a:spcAft>
              <a:buFont typeface="Arial" charset="0"/>
              <a:buNone/>
              <a:defRPr/>
            </a:pPr>
            <a:r>
              <a:rPr lang="ru-RU" sz="2000" dirty="0" smtClean="0"/>
              <a:t>году</a:t>
            </a:r>
            <a:r>
              <a:rPr lang="en-US" sz="2000" dirty="0" smtClean="0"/>
              <a:t> </a:t>
            </a:r>
            <a:r>
              <a:rPr lang="en-US" sz="2400" dirty="0" smtClean="0"/>
              <a:t>(</a:t>
            </a:r>
            <a:r>
              <a:rPr lang="ru-RU" sz="2400" b="1" dirty="0"/>
              <a:t>195 067 случаев</a:t>
            </a:r>
            <a:r>
              <a:rPr lang="en-US" sz="2400" dirty="0" smtClean="0"/>
              <a:t>)</a:t>
            </a:r>
          </a:p>
          <a:p>
            <a:pPr fontAlgn="auto">
              <a:lnSpc>
                <a:spcPct val="120000"/>
              </a:lnSpc>
              <a:spcAft>
                <a:spcPts val="0"/>
              </a:spcAft>
              <a:buFont typeface="Arial" charset="0"/>
              <a:buNone/>
              <a:defRPr/>
            </a:pPr>
            <a:endParaRPr lang="en-US" sz="1000" dirty="0" smtClean="0"/>
          </a:p>
          <a:p>
            <a:pPr fontAlgn="auto">
              <a:lnSpc>
                <a:spcPct val="120000"/>
              </a:lnSpc>
              <a:spcAft>
                <a:spcPts val="0"/>
              </a:spcAft>
              <a:buFont typeface="Arial" pitchFamily="34" charset="0"/>
              <a:buNone/>
              <a:defRPr/>
            </a:pPr>
            <a:r>
              <a:rPr lang="ru-RU" sz="2400" b="1" dirty="0"/>
              <a:t>БС</a:t>
            </a:r>
            <a:r>
              <a:rPr lang="ru-RU" sz="2400" dirty="0"/>
              <a:t> -  </a:t>
            </a:r>
            <a:r>
              <a:rPr lang="ru-RU" sz="2000" dirty="0"/>
              <a:t>Базовая ставка  </a:t>
            </a:r>
            <a:r>
              <a:rPr lang="ru-RU" sz="2400" dirty="0"/>
              <a:t>= </a:t>
            </a:r>
            <a:r>
              <a:rPr lang="ru-RU" sz="2400" b="1" dirty="0" smtClean="0"/>
              <a:t>2 </a:t>
            </a:r>
            <a:r>
              <a:rPr lang="ru-RU" sz="2400" b="1" dirty="0"/>
              <a:t>657 774 220,31 руб</a:t>
            </a:r>
            <a:r>
              <a:rPr lang="ru-RU" sz="2400" dirty="0"/>
              <a:t>. </a:t>
            </a:r>
            <a:r>
              <a:rPr lang="ru-RU" sz="2400" b="1" dirty="0"/>
              <a:t>:</a:t>
            </a:r>
            <a:r>
              <a:rPr lang="ru-RU" sz="2400" dirty="0"/>
              <a:t> </a:t>
            </a:r>
            <a:r>
              <a:rPr lang="ru-RU" sz="2400" b="1" dirty="0"/>
              <a:t>195 067 </a:t>
            </a:r>
            <a:r>
              <a:rPr lang="ru-RU" sz="2400" dirty="0" smtClean="0"/>
              <a:t>= </a:t>
            </a:r>
            <a:endParaRPr lang="ru-RU" sz="2400" dirty="0"/>
          </a:p>
          <a:p>
            <a:pPr fontAlgn="auto">
              <a:spcAft>
                <a:spcPts val="0"/>
              </a:spcAft>
              <a:buFont typeface="Arial" pitchFamily="34" charset="0"/>
              <a:buNone/>
              <a:defRPr/>
            </a:pPr>
            <a:r>
              <a:rPr lang="ru-RU" sz="2400" b="1" dirty="0"/>
              <a:t>             </a:t>
            </a:r>
            <a:endParaRPr lang="en-US" sz="2400" b="1" dirty="0" smtClean="0"/>
          </a:p>
          <a:p>
            <a:pPr algn="ctr" fontAlgn="auto">
              <a:spcAft>
                <a:spcPts val="0"/>
              </a:spcAft>
              <a:buFont typeface="Arial" pitchFamily="34" charset="0"/>
              <a:buNone/>
              <a:defRPr/>
            </a:pPr>
            <a:r>
              <a:rPr lang="ru-RU" sz="2400" b="1" dirty="0" smtClean="0"/>
              <a:t>= </a:t>
            </a:r>
            <a:r>
              <a:rPr lang="ru-RU" sz="2800" b="1" dirty="0"/>
              <a:t>13 624,93 руб</a:t>
            </a:r>
            <a:r>
              <a:rPr lang="ru-RU" sz="2400" b="1" dirty="0"/>
              <a:t>.</a:t>
            </a:r>
            <a:endParaRPr lang="en-CA" sz="2400" b="1" dirty="0"/>
          </a:p>
          <a:p>
            <a:pPr fontAlgn="auto">
              <a:lnSpc>
                <a:spcPct val="120000"/>
              </a:lnSpc>
              <a:spcAft>
                <a:spcPts val="0"/>
              </a:spcAft>
              <a:buFont typeface="Arial" charset="0"/>
              <a:buNone/>
              <a:defRPr/>
            </a:pPr>
            <a:endParaRPr lang="en-CA" sz="2400" dirty="0"/>
          </a:p>
          <a:p>
            <a:pPr fontAlgn="auto">
              <a:spcAft>
                <a:spcPts val="0"/>
              </a:spcAft>
              <a:buFont typeface="Arial" charset="0"/>
              <a:buNone/>
              <a:defRPr/>
            </a:pPr>
            <a:endParaRPr lang="ru-RU" sz="2400" dirty="0">
              <a:solidFill>
                <a:schemeClr val="tx2">
                  <a:lumMod val="75000"/>
                </a:schemeClr>
              </a:solidFill>
            </a:endParaRPr>
          </a:p>
        </p:txBody>
      </p:sp>
      <p:sp>
        <p:nvSpPr>
          <p:cNvPr id="9" name="Скругленный прямоугольник 8"/>
          <p:cNvSpPr/>
          <p:nvPr/>
        </p:nvSpPr>
        <p:spPr>
          <a:xfrm>
            <a:off x="1691680" y="1142828"/>
            <a:ext cx="6480720" cy="55797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altLang="ru-RU" sz="1400" b="1" dirty="0">
                <a:solidFill>
                  <a:schemeClr val="tx1"/>
                </a:solidFill>
              </a:rPr>
              <a:t>Расчет  Базовой с</a:t>
            </a:r>
            <a:r>
              <a:rPr lang="ru-RU" altLang="ru-RU" sz="1400" b="1" dirty="0" smtClean="0">
                <a:solidFill>
                  <a:schemeClr val="tx1"/>
                </a:solidFill>
              </a:rPr>
              <a:t>тавки </a:t>
            </a:r>
            <a:r>
              <a:rPr lang="ru-RU" altLang="ru-RU" sz="1400" b="1" dirty="0">
                <a:solidFill>
                  <a:schemeClr val="tx1"/>
                </a:solidFill>
              </a:rPr>
              <a:t>для финансирования стационаров медицинских организаций  Липецкой области в 2013 году</a:t>
            </a:r>
            <a:endParaRPr lang="ru-RU" sz="1400" b="1" dirty="0" smtClean="0">
              <a:solidFill>
                <a:schemeClr val="tx1"/>
              </a:solidFill>
              <a:cs typeface="Arial" pitchFamily="34" charset="0"/>
            </a:endParaRPr>
          </a:p>
        </p:txBody>
      </p:sp>
    </p:spTree>
    <p:extLst>
      <p:ext uri="{BB962C8B-B14F-4D97-AF65-F5344CB8AC3E}">
        <p14:creationId xmlns:p14="http://schemas.microsoft.com/office/powerpoint/2010/main" val="28721619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6" name="Скругленный прямоугольник 5"/>
          <p:cNvSpPr/>
          <p:nvPr/>
        </p:nvSpPr>
        <p:spPr>
          <a:xfrm>
            <a:off x="1691680" y="1142828"/>
            <a:ext cx="6480720" cy="55797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altLang="ru-RU" sz="1600" b="1" dirty="0">
                <a:solidFill>
                  <a:schemeClr val="tx1"/>
                </a:solidFill>
              </a:rPr>
              <a:t>Расчет  коэффициента уровня стационара</a:t>
            </a:r>
            <a:endParaRPr lang="ru-RU" sz="1600" b="1" dirty="0" smtClean="0">
              <a:solidFill>
                <a:schemeClr val="tx1"/>
              </a:solidFill>
              <a:cs typeface="Arial" pitchFamily="34" charset="0"/>
            </a:endParaRPr>
          </a:p>
        </p:txBody>
      </p:sp>
      <p:sp>
        <p:nvSpPr>
          <p:cNvPr id="3" name="Прямоугольник 2"/>
          <p:cNvSpPr/>
          <p:nvPr/>
        </p:nvSpPr>
        <p:spPr>
          <a:xfrm>
            <a:off x="251520" y="1997838"/>
            <a:ext cx="8640960" cy="4770537"/>
          </a:xfrm>
          <a:prstGeom prst="rect">
            <a:avLst/>
          </a:prstGeom>
        </p:spPr>
        <p:txBody>
          <a:bodyPr wrap="square">
            <a:spAutoFit/>
          </a:bodyPr>
          <a:lstStyle/>
          <a:p>
            <a:pPr algn="ctr">
              <a:defRPr/>
            </a:pPr>
            <a:r>
              <a:rPr lang="ru-RU" sz="3200" b="1" dirty="0" smtClean="0"/>
              <a:t>К</a:t>
            </a:r>
            <a:r>
              <a:rPr lang="ru-RU" sz="2800" b="1" dirty="0" smtClean="0"/>
              <a:t>ус</a:t>
            </a:r>
            <a:r>
              <a:rPr lang="ru-RU" sz="3200" b="1" dirty="0" smtClean="0"/>
              <a:t> </a:t>
            </a:r>
            <a:r>
              <a:rPr lang="ru-RU" sz="3200" b="1" dirty="0"/>
              <a:t>= </a:t>
            </a:r>
            <a:r>
              <a:rPr lang="ru-RU" sz="3200" b="1" dirty="0" err="1"/>
              <a:t>С</a:t>
            </a:r>
            <a:r>
              <a:rPr lang="ru-RU" sz="2800" b="1" dirty="0" err="1"/>
              <a:t>ксг</a:t>
            </a:r>
            <a:r>
              <a:rPr lang="ru-RU" sz="3200" b="1" dirty="0"/>
              <a:t> : </a:t>
            </a:r>
            <a:r>
              <a:rPr lang="ru-RU" sz="3200" b="1" dirty="0" err="1"/>
              <a:t>С</a:t>
            </a:r>
            <a:r>
              <a:rPr lang="ru-RU" sz="2800" b="1" dirty="0" err="1"/>
              <a:t>факт</a:t>
            </a:r>
            <a:r>
              <a:rPr lang="ru-RU" sz="3200" b="1" dirty="0"/>
              <a:t> </a:t>
            </a:r>
          </a:p>
          <a:p>
            <a:pPr fontAlgn="auto">
              <a:lnSpc>
                <a:spcPct val="120000"/>
              </a:lnSpc>
              <a:spcAft>
                <a:spcPts val="0"/>
              </a:spcAft>
              <a:buFont typeface="Arial" charset="0"/>
              <a:buNone/>
              <a:defRPr/>
            </a:pPr>
            <a:r>
              <a:rPr lang="ru-RU" sz="2000" b="1" dirty="0"/>
              <a:t>где,</a:t>
            </a:r>
          </a:p>
          <a:p>
            <a:pPr algn="just" fontAlgn="auto">
              <a:lnSpc>
                <a:spcPct val="120000"/>
              </a:lnSpc>
              <a:spcAft>
                <a:spcPts val="0"/>
              </a:spcAft>
              <a:buFont typeface="Arial" charset="0"/>
              <a:buNone/>
              <a:defRPr/>
            </a:pPr>
            <a:r>
              <a:rPr lang="ru-RU" sz="2000" b="1" dirty="0" smtClean="0"/>
              <a:t>К</a:t>
            </a:r>
            <a:r>
              <a:rPr lang="ru-RU" b="1" dirty="0" smtClean="0"/>
              <a:t>ус</a:t>
            </a:r>
            <a:r>
              <a:rPr lang="ru-RU" sz="2000" dirty="0" smtClean="0"/>
              <a:t> - </a:t>
            </a:r>
            <a:r>
              <a:rPr lang="ru-RU" sz="2000" dirty="0"/>
              <a:t>коэффициент уровня стационара</a:t>
            </a:r>
            <a:endParaRPr lang="en-CA" sz="2000" dirty="0"/>
          </a:p>
          <a:p>
            <a:pPr algn="just" fontAlgn="auto">
              <a:lnSpc>
                <a:spcPct val="120000"/>
              </a:lnSpc>
              <a:spcAft>
                <a:spcPts val="0"/>
              </a:spcAft>
              <a:buFont typeface="Arial" charset="0"/>
              <a:buNone/>
              <a:defRPr/>
            </a:pPr>
            <a:r>
              <a:rPr lang="ru-RU" sz="2000" b="1" dirty="0" err="1"/>
              <a:t>С</a:t>
            </a:r>
            <a:r>
              <a:rPr lang="ru-RU" b="1" dirty="0" err="1"/>
              <a:t>ксг</a:t>
            </a:r>
            <a:r>
              <a:rPr lang="ru-RU" sz="2000" b="1" dirty="0"/>
              <a:t> -</a:t>
            </a:r>
            <a:r>
              <a:rPr lang="ru-RU" sz="2000" b="1" dirty="0" smtClean="0"/>
              <a:t> </a:t>
            </a:r>
            <a:r>
              <a:rPr lang="ru-RU" sz="2000" dirty="0"/>
              <a:t>прогнозируемый размер финансового обеспечения группы медицинских организации при введении оплаты по КСГ</a:t>
            </a:r>
          </a:p>
          <a:p>
            <a:pPr algn="just" fontAlgn="auto">
              <a:lnSpc>
                <a:spcPct val="120000"/>
              </a:lnSpc>
              <a:spcAft>
                <a:spcPts val="0"/>
              </a:spcAft>
              <a:buFont typeface="Arial" pitchFamily="34" charset="0"/>
              <a:buNone/>
              <a:defRPr/>
            </a:pPr>
            <a:r>
              <a:rPr lang="ru-RU" sz="2000" b="1" dirty="0" err="1" smtClean="0"/>
              <a:t>С</a:t>
            </a:r>
            <a:r>
              <a:rPr lang="ru-RU" b="1" dirty="0" err="1" smtClean="0"/>
              <a:t>факт</a:t>
            </a:r>
            <a:r>
              <a:rPr lang="ru-RU" sz="2000" b="1" dirty="0" smtClean="0"/>
              <a:t> -</a:t>
            </a:r>
            <a:r>
              <a:rPr lang="ru-RU" sz="2000" dirty="0" smtClean="0"/>
              <a:t> </a:t>
            </a:r>
            <a:r>
              <a:rPr lang="ru-RU" sz="2000" dirty="0"/>
              <a:t>фактический размер финансового обеспечения группы медицинских организации при оплате по ранее действующему методу </a:t>
            </a:r>
            <a:r>
              <a:rPr lang="ru-RU" sz="2000" dirty="0" smtClean="0"/>
              <a:t>финансирования</a:t>
            </a:r>
            <a:endParaRPr lang="en-US" sz="2000" dirty="0" smtClean="0"/>
          </a:p>
          <a:p>
            <a:pPr fontAlgn="auto">
              <a:spcAft>
                <a:spcPts val="0"/>
              </a:spcAft>
              <a:buFont typeface="Arial" pitchFamily="34" charset="0"/>
              <a:buNone/>
              <a:defRPr/>
            </a:pPr>
            <a:endParaRPr lang="en-US" sz="1400" b="1" i="1" dirty="0"/>
          </a:p>
          <a:p>
            <a:pPr algn="just">
              <a:defRPr/>
            </a:pPr>
            <a:r>
              <a:rPr lang="ru-RU" altLang="ru-RU" b="1" dirty="0" smtClean="0">
                <a:solidFill>
                  <a:schemeClr val="tx2">
                    <a:lumMod val="50000"/>
                  </a:schemeClr>
                </a:solidFill>
              </a:rPr>
              <a:t>Коэффициент </a:t>
            </a:r>
            <a:r>
              <a:rPr lang="ru-RU" altLang="ru-RU" b="1" dirty="0">
                <a:solidFill>
                  <a:schemeClr val="tx2">
                    <a:lumMod val="50000"/>
                  </a:schemeClr>
                </a:solidFill>
              </a:rPr>
              <a:t>уровня стационара применяется в случае, если при прогнозировании размеров финансового обеспечения медицинских организаций при переходе на оплату медицинской помощи по КСГ, размер финансового обеспечения медицинских организаций отличается от размера их финансового обеспечения при применении ранее действующего метода финансирования более чем на </a:t>
            </a:r>
            <a:r>
              <a:rPr lang="ru-RU" altLang="ru-RU" sz="2000" b="1" dirty="0">
                <a:solidFill>
                  <a:schemeClr val="tx2">
                    <a:lumMod val="50000"/>
                  </a:schemeClr>
                </a:solidFill>
              </a:rPr>
              <a:t>10 %</a:t>
            </a:r>
            <a:r>
              <a:rPr lang="ru-RU" altLang="ru-RU" b="1" dirty="0">
                <a:solidFill>
                  <a:schemeClr val="tx2">
                    <a:lumMod val="50000"/>
                  </a:schemeClr>
                </a:solidFill>
              </a:rPr>
              <a:t>. </a:t>
            </a:r>
          </a:p>
        </p:txBody>
      </p:sp>
    </p:spTree>
    <p:extLst>
      <p:ext uri="{BB962C8B-B14F-4D97-AF65-F5344CB8AC3E}">
        <p14:creationId xmlns:p14="http://schemas.microsoft.com/office/powerpoint/2010/main" val="14486682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cstate="print">
            <a:extLst>
              <a:ext uri="{BEBA8EAE-BF5A-486C-A8C5-ECC9F3942E4B}">
                <a14:imgProps xmlns:a14="http://schemas.microsoft.com/office/drawing/2010/main">
                  <a14:imgLayer r:embed="rId4">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6" name="Скругленный прямоугольник 5"/>
          <p:cNvSpPr/>
          <p:nvPr/>
        </p:nvSpPr>
        <p:spPr>
          <a:xfrm>
            <a:off x="1403648" y="980728"/>
            <a:ext cx="6768752" cy="52214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prstClr val="black"/>
                </a:solidFill>
                <a:cs typeface="Arial" pitchFamily="34" charset="0"/>
              </a:rPr>
              <a:t>Анализ КСГ по </a:t>
            </a:r>
            <a:r>
              <a:rPr lang="ru-RU" sz="1600" b="1" dirty="0" err="1" smtClean="0">
                <a:solidFill>
                  <a:prstClr val="black"/>
                </a:solidFill>
                <a:cs typeface="Arial" pitchFamily="34" charset="0"/>
              </a:rPr>
              <a:t>затратности</a:t>
            </a:r>
            <a:r>
              <a:rPr lang="ru-RU" sz="1600" b="1" dirty="0" smtClean="0">
                <a:solidFill>
                  <a:prstClr val="black"/>
                </a:solidFill>
                <a:cs typeface="Arial" pitchFamily="34" charset="0"/>
              </a:rPr>
              <a:t> случая оказания медицинской помощи</a:t>
            </a:r>
          </a:p>
        </p:txBody>
      </p:sp>
      <p:graphicFrame>
        <p:nvGraphicFramePr>
          <p:cNvPr id="3" name="Таблица 2"/>
          <p:cNvGraphicFramePr>
            <a:graphicFrameLocks noGrp="1"/>
          </p:cNvGraphicFramePr>
          <p:nvPr>
            <p:extLst>
              <p:ext uri="{D42A27DB-BD31-4B8C-83A1-F6EECF244321}">
                <p14:modId xmlns:p14="http://schemas.microsoft.com/office/powerpoint/2010/main" val="3504806230"/>
              </p:ext>
            </p:extLst>
          </p:nvPr>
        </p:nvGraphicFramePr>
        <p:xfrm>
          <a:off x="279228" y="1656508"/>
          <a:ext cx="8576308" cy="5039141"/>
        </p:xfrm>
        <a:graphic>
          <a:graphicData uri="http://schemas.openxmlformats.org/drawingml/2006/table">
            <a:tbl>
              <a:tblPr firstRow="1" bandRow="1">
                <a:tableStyleId>{22838BEF-8BB2-4498-84A7-C5851F593DF1}</a:tableStyleId>
              </a:tblPr>
              <a:tblGrid>
                <a:gridCol w="404340"/>
                <a:gridCol w="576064"/>
                <a:gridCol w="6336704"/>
                <a:gridCol w="1259200"/>
              </a:tblGrid>
              <a:tr h="476348">
                <a:tc>
                  <a:txBody>
                    <a:bodyPr/>
                    <a:lstStyle/>
                    <a:p>
                      <a:pPr algn="ctr" fontAlgn="ctr"/>
                      <a:r>
                        <a:rPr lang="ru-RU" sz="1200" u="none" strike="noStrike" dirty="0">
                          <a:solidFill>
                            <a:schemeClr val="bg1"/>
                          </a:solidFill>
                          <a:effectLst/>
                        </a:rPr>
                        <a:t>№ </a:t>
                      </a:r>
                      <a:endParaRPr lang="ru-RU" sz="1200" u="none" strike="noStrike" dirty="0" smtClean="0">
                        <a:solidFill>
                          <a:schemeClr val="bg1"/>
                        </a:solidFill>
                        <a:effectLst/>
                      </a:endParaRPr>
                    </a:p>
                    <a:p>
                      <a:pPr algn="ctr" fontAlgn="ctr"/>
                      <a:r>
                        <a:rPr lang="ru-RU" sz="1200" u="none" strike="noStrike" dirty="0" smtClean="0">
                          <a:solidFill>
                            <a:schemeClr val="bg1"/>
                          </a:solidFill>
                          <a:effectLst/>
                        </a:rPr>
                        <a:t>п/п</a:t>
                      </a:r>
                      <a:endParaRPr lang="ru-RU" sz="1200" b="1" i="0" u="none" strike="noStrike" dirty="0">
                        <a:solidFill>
                          <a:schemeClr val="bg1"/>
                        </a:solidFill>
                        <a:effectLst/>
                        <a:latin typeface="Calibri"/>
                      </a:endParaRPr>
                    </a:p>
                  </a:txBody>
                  <a:tcPr marL="8742" marR="8742" marT="8742" marB="0" anchor="ctr">
                    <a:solidFill>
                      <a:schemeClr val="accent5">
                        <a:lumMod val="75000"/>
                      </a:schemeClr>
                    </a:solidFill>
                  </a:tcPr>
                </a:tc>
                <a:tc>
                  <a:txBody>
                    <a:bodyPr/>
                    <a:lstStyle/>
                    <a:p>
                      <a:pPr algn="ctr" fontAlgn="ctr"/>
                      <a:r>
                        <a:rPr lang="ru-RU" sz="1200" u="none" strike="noStrike" dirty="0">
                          <a:solidFill>
                            <a:schemeClr val="bg1"/>
                          </a:solidFill>
                          <a:effectLst/>
                        </a:rPr>
                        <a:t>Номер</a:t>
                      </a:r>
                      <a:endParaRPr lang="ru-RU" sz="1200" b="1" i="0" u="none" strike="noStrike" dirty="0">
                        <a:solidFill>
                          <a:schemeClr val="bg1"/>
                        </a:solidFill>
                        <a:effectLst/>
                        <a:latin typeface="Calibri"/>
                      </a:endParaRPr>
                    </a:p>
                  </a:txBody>
                  <a:tcPr marL="8742" marR="8742" marT="8742" marB="0" anchor="ctr">
                    <a:solidFill>
                      <a:schemeClr val="accent5">
                        <a:lumMod val="75000"/>
                      </a:schemeClr>
                    </a:solidFill>
                  </a:tcPr>
                </a:tc>
                <a:tc>
                  <a:txBody>
                    <a:bodyPr/>
                    <a:lstStyle/>
                    <a:p>
                      <a:pPr algn="ctr" fontAlgn="ctr"/>
                      <a:r>
                        <a:rPr lang="ru-RU" sz="1200" u="none" strike="noStrike" dirty="0">
                          <a:solidFill>
                            <a:schemeClr val="bg1"/>
                          </a:solidFill>
                          <a:effectLst/>
                        </a:rPr>
                        <a:t>Название группы</a:t>
                      </a:r>
                      <a:endParaRPr lang="ru-RU" sz="1200" b="1" i="0" u="none" strike="noStrike" dirty="0">
                        <a:solidFill>
                          <a:schemeClr val="bg1"/>
                        </a:solidFill>
                        <a:effectLst/>
                        <a:latin typeface="Calibri"/>
                      </a:endParaRPr>
                    </a:p>
                  </a:txBody>
                  <a:tcPr marL="8742" marR="8742" marT="8742" marB="0" anchor="ctr">
                    <a:solidFill>
                      <a:schemeClr val="accent5">
                        <a:lumMod val="75000"/>
                      </a:schemeClr>
                    </a:solidFill>
                  </a:tcPr>
                </a:tc>
                <a:tc>
                  <a:txBody>
                    <a:bodyPr/>
                    <a:lstStyle/>
                    <a:p>
                      <a:pPr algn="ctr" fontAlgn="ctr"/>
                      <a:r>
                        <a:rPr lang="ru-RU" sz="1200" u="none" strike="noStrike" dirty="0">
                          <a:solidFill>
                            <a:schemeClr val="bg1"/>
                          </a:solidFill>
                          <a:effectLst/>
                        </a:rPr>
                        <a:t>Весовой </a:t>
                      </a:r>
                      <a:r>
                        <a:rPr lang="ru-RU" sz="1200" u="none" strike="noStrike" dirty="0" smtClean="0">
                          <a:solidFill>
                            <a:schemeClr val="bg1"/>
                          </a:solidFill>
                          <a:effectLst/>
                        </a:rPr>
                        <a:t>коэффициент</a:t>
                      </a:r>
                      <a:endParaRPr lang="ru-RU" sz="1200" b="1" i="0" u="none" strike="noStrike" dirty="0">
                        <a:solidFill>
                          <a:schemeClr val="bg1"/>
                        </a:solidFill>
                        <a:effectLst/>
                        <a:latin typeface="Calibri"/>
                      </a:endParaRPr>
                    </a:p>
                  </a:txBody>
                  <a:tcPr marL="8742" marR="8742" marT="8742" marB="0" anchor="ctr">
                    <a:solidFill>
                      <a:schemeClr val="accent5">
                        <a:lumMod val="75000"/>
                      </a:schemeClr>
                    </a:solidFill>
                  </a:tcPr>
                </a:tc>
              </a:tr>
              <a:tr h="190026">
                <a:tc>
                  <a:txBody>
                    <a:bodyPr/>
                    <a:lstStyle/>
                    <a:p>
                      <a:pPr algn="r" fontAlgn="b"/>
                      <a:r>
                        <a:rPr lang="ru-RU" sz="1100" b="1" u="none" strike="noStrike" dirty="0">
                          <a:effectLst/>
                        </a:rPr>
                        <a:t>1</a:t>
                      </a:r>
                      <a:endParaRPr lang="ru-RU" sz="1100" b="1" i="0" u="none" strike="noStrike" dirty="0">
                        <a:solidFill>
                          <a:srgbClr val="000000"/>
                        </a:solidFill>
                        <a:effectLst/>
                        <a:latin typeface="Calibri"/>
                      </a:endParaRPr>
                    </a:p>
                  </a:txBody>
                  <a:tcPr marL="7200" marR="72000" marT="7200" marB="0" anchor="b"/>
                </a:tc>
                <a:tc>
                  <a:txBody>
                    <a:bodyPr/>
                    <a:lstStyle/>
                    <a:p>
                      <a:pPr algn="r" fontAlgn="b"/>
                      <a:r>
                        <a:rPr lang="ru-RU" sz="1100" b="1" u="none" strike="noStrike" dirty="0">
                          <a:effectLst/>
                        </a:rPr>
                        <a:t>65</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Крайне малая масса тела при рождении, крайняя незрелость</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8,15</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dirty="0">
                          <a:effectLst/>
                        </a:rPr>
                        <a:t>2</a:t>
                      </a:r>
                      <a:endParaRPr lang="ru-RU" sz="1100" b="1" i="0" u="none" strike="noStrike" dirty="0">
                        <a:solidFill>
                          <a:srgbClr val="000000"/>
                        </a:solidFill>
                        <a:effectLst/>
                        <a:latin typeface="Calibri"/>
                      </a:endParaRPr>
                    </a:p>
                  </a:txBody>
                  <a:tcPr marL="7200" marR="72000" marT="7200" marB="0" anchor="b"/>
                </a:tc>
                <a:tc>
                  <a:txBody>
                    <a:bodyPr/>
                    <a:lstStyle/>
                    <a:p>
                      <a:pPr algn="r" fontAlgn="b"/>
                      <a:r>
                        <a:rPr lang="ru-RU" sz="1100" b="1" u="none" strike="noStrike" dirty="0">
                          <a:effectLst/>
                        </a:rPr>
                        <a:t>59</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Операции на центральной нервной системе и головном мозге (уровень затрат 5)</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3,80</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3</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58</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Операции на центральной нервной системе и головном мозге (уровень затрат 4)</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2,96</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4</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99</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Операции на сердце и коронарных сосудах (уровень затрат 5)</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2,85</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5</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64</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Малая масса тела при рождении, недоношенность</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2,82</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6</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140</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Операции на коже, подкожной клетчатке, придатках кожи (уровень затрат 5)</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2,80</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7</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166</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Операции на пищеводе, желудке, двенадцатиперстной кишке (уровень затрат 5)</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2,80</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8</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134</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Операции на почке и мочевыделительной системе (уровень затрат 5)</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2,79</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9</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156</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Операции на молочной железе (уровень затрат 4)</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2,76</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10</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110</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Операции на нижних дыхательных путях и легочной ткани, органах средостения (уровень затрат 5)</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2,74</a:t>
                      </a:r>
                      <a:endParaRPr lang="ru-RU" sz="1100" b="1" i="0" u="none" strike="noStrike" dirty="0">
                        <a:solidFill>
                          <a:srgbClr val="000000"/>
                        </a:solidFill>
                        <a:effectLst/>
                        <a:latin typeface="Calibri"/>
                      </a:endParaRPr>
                    </a:p>
                  </a:txBody>
                  <a:tcPr marL="8742" marR="8742" marT="8742" marB="0" anchor="ctr"/>
                </a:tc>
              </a:tr>
              <a:tr h="300285">
                <a:tc>
                  <a:txBody>
                    <a:bodyPr/>
                    <a:lstStyle/>
                    <a:p>
                      <a:pPr algn="ctr" fontAlgn="b"/>
                      <a:r>
                        <a:rPr lang="en-US" sz="1100" b="1" u="none" strike="noStrike" dirty="0" smtClean="0">
                          <a:effectLst/>
                        </a:rPr>
                        <a:t>   </a:t>
                      </a:r>
                      <a:r>
                        <a:rPr lang="ru-RU" sz="1100" b="1" u="none" strike="noStrike" dirty="0" smtClean="0">
                          <a:effectLst/>
                        </a:rPr>
                        <a:t>…</a:t>
                      </a:r>
                      <a:endParaRPr lang="ru-RU" sz="1100" b="1" i="0" u="none" strike="noStrike" dirty="0">
                        <a:solidFill>
                          <a:srgbClr val="000000"/>
                        </a:solidFill>
                        <a:effectLst/>
                        <a:latin typeface="Calibri"/>
                      </a:endParaRPr>
                    </a:p>
                  </a:txBody>
                  <a:tcPr marL="7200" marR="72000" marT="7200" marB="0" anchor="ctr"/>
                </a:tc>
                <a:tc>
                  <a:txBody>
                    <a:bodyPr/>
                    <a:lstStyle/>
                    <a:p>
                      <a:pPr algn="ctr" fontAlgn="b"/>
                      <a:r>
                        <a:rPr lang="en-US" sz="1100" b="1" u="none" strike="noStrike" dirty="0" smtClean="0">
                          <a:effectLst/>
                        </a:rPr>
                        <a:t>       </a:t>
                      </a:r>
                      <a:r>
                        <a:rPr lang="ru-RU" sz="1100" b="1" u="none" strike="noStrike" dirty="0" smtClean="0">
                          <a:effectLst/>
                        </a:rPr>
                        <a:t>…</a:t>
                      </a:r>
                      <a:endParaRPr lang="ru-RU" sz="1100" b="1" i="0" u="none" strike="noStrike" dirty="0">
                        <a:solidFill>
                          <a:srgbClr val="000000"/>
                        </a:solidFill>
                        <a:effectLst/>
                        <a:latin typeface="Calibri"/>
                      </a:endParaRPr>
                    </a:p>
                  </a:txBody>
                  <a:tcPr marL="7200" marR="72000" marT="7200" marB="0" anchor="ctr"/>
                </a:tc>
                <a:tc>
                  <a:txBody>
                    <a:bodyPr/>
                    <a:lstStyle/>
                    <a:p>
                      <a:pPr algn="ctr" fontAlgn="b"/>
                      <a:r>
                        <a:rPr lang="ru-RU" sz="1100" b="1" u="none" strike="noStrike" dirty="0">
                          <a:effectLst/>
                        </a:rPr>
                        <a:t>…</a:t>
                      </a:r>
                      <a:endParaRPr lang="ru-RU" sz="1100" b="1" i="0" u="none" strike="noStrike" dirty="0">
                        <a:solidFill>
                          <a:srgbClr val="000000"/>
                        </a:solidFill>
                        <a:effectLst/>
                        <a:latin typeface="Calibri"/>
                      </a:endParaRPr>
                    </a:p>
                  </a:txBody>
                  <a:tcPr marL="108000" marR="8742" marT="8742" marB="0" anchor="ctr"/>
                </a:tc>
                <a:tc>
                  <a:txBody>
                    <a:bodyPr/>
                    <a:lstStyle/>
                    <a:p>
                      <a:pPr algn="ctr" fontAlgn="b"/>
                      <a:r>
                        <a:rPr lang="ru-RU" sz="1100" b="1" u="none" strike="noStrike" dirty="0">
                          <a:effectLst/>
                        </a:rPr>
                        <a:t>…</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dirty="0">
                          <a:effectLst/>
                        </a:rPr>
                        <a:t>178</a:t>
                      </a:r>
                      <a:endParaRPr lang="ru-RU" sz="1100" b="1" i="0" u="none" strike="noStrike" dirty="0">
                        <a:solidFill>
                          <a:srgbClr val="000000"/>
                        </a:solidFill>
                        <a:effectLst/>
                        <a:latin typeface="Calibri"/>
                      </a:endParaRPr>
                    </a:p>
                  </a:txBody>
                  <a:tcPr marL="7200" marR="72000" marT="7200" marB="0" anchor="b"/>
                </a:tc>
                <a:tc>
                  <a:txBody>
                    <a:bodyPr/>
                    <a:lstStyle/>
                    <a:p>
                      <a:pPr algn="r" fontAlgn="b"/>
                      <a:r>
                        <a:rPr lang="ru-RU" sz="1100" b="1" u="none" strike="noStrike" dirty="0">
                          <a:effectLst/>
                        </a:rPr>
                        <a:t>24</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Другие болезни органов пищеварения</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0,59</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179</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31</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Кишечные инфекции</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0,58</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180</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186</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Факторы, влияющие на состояние здоровья  населения и обращения в учреждения здравоохранения</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0,57</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181</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8</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Другие болезни, врожденные аномалии, повреждения женских половых органов</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0,56</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182</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74</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Операции на органе слуха, придаточных пазухах носа  и верхних дыхательных путях (уровень затрат 1)</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0,55</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183</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136</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Операции на коже, подкожной клетчатке, придатках кожи (уровень затрат 1)</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0,55</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184</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187</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Госпитализация в диагностических целях</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0,46</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185</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40</a:t>
                      </a:r>
                      <a:endParaRPr lang="ru-RU" sz="1100" b="1" i="0" u="none" strike="noStrike" dirty="0">
                        <a:solidFill>
                          <a:srgbClr val="000000"/>
                        </a:solidFill>
                        <a:effectLst/>
                        <a:latin typeface="Arial"/>
                      </a:endParaRPr>
                    </a:p>
                  </a:txBody>
                  <a:tcPr marL="7200" marR="72000" marT="7200" marB="0" anchor="b"/>
                </a:tc>
                <a:tc>
                  <a:txBody>
                    <a:bodyPr/>
                    <a:lstStyle/>
                    <a:p>
                      <a:pPr algn="l" fontAlgn="b"/>
                      <a:r>
                        <a:rPr lang="ru-RU" sz="1100" b="1" u="none" strike="noStrike" dirty="0">
                          <a:effectLst/>
                        </a:rPr>
                        <a:t>Операции на кишечнике и анальной области (уровень затрат 1)</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0,30</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186</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104</a:t>
                      </a:r>
                      <a:endParaRPr lang="ru-RU" sz="1100" b="1" i="0" u="none" strike="noStrike" dirty="0">
                        <a:solidFill>
                          <a:srgbClr val="000000"/>
                        </a:solidFill>
                        <a:effectLst/>
                        <a:latin typeface="Calibri"/>
                      </a:endParaRPr>
                    </a:p>
                  </a:txBody>
                  <a:tcPr marL="7200" marR="72000" marT="7200" marB="0" anchor="b"/>
                </a:tc>
                <a:tc>
                  <a:txBody>
                    <a:bodyPr/>
                    <a:lstStyle/>
                    <a:p>
                      <a:pPr algn="l" fontAlgn="b"/>
                      <a:r>
                        <a:rPr lang="ru-RU" sz="1100" b="1" u="none" strike="noStrike" dirty="0">
                          <a:effectLst/>
                        </a:rPr>
                        <a:t>Отравления и другие воздействия внешних причин</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0,27</a:t>
                      </a:r>
                      <a:endParaRPr lang="ru-RU" sz="1100" b="1" i="0" u="none" strike="noStrike" dirty="0">
                        <a:solidFill>
                          <a:srgbClr val="000000"/>
                        </a:solidFill>
                        <a:effectLst/>
                        <a:latin typeface="Calibri"/>
                      </a:endParaRPr>
                    </a:p>
                  </a:txBody>
                  <a:tcPr marL="8742" marR="8742" marT="8742" marB="0" anchor="ctr"/>
                </a:tc>
              </a:tr>
              <a:tr h="190026">
                <a:tc>
                  <a:txBody>
                    <a:bodyPr/>
                    <a:lstStyle/>
                    <a:p>
                      <a:pPr algn="r" fontAlgn="b"/>
                      <a:r>
                        <a:rPr lang="ru-RU" sz="1100" b="1" u="none" strike="noStrike">
                          <a:effectLst/>
                        </a:rPr>
                        <a:t>187</a:t>
                      </a:r>
                      <a:endParaRPr lang="ru-RU" sz="1100" b="1" i="0" u="none" strike="noStrike">
                        <a:solidFill>
                          <a:srgbClr val="000000"/>
                        </a:solidFill>
                        <a:effectLst/>
                        <a:latin typeface="Calibri"/>
                      </a:endParaRPr>
                    </a:p>
                  </a:txBody>
                  <a:tcPr marL="7200" marR="72000" marT="7200" marB="0" anchor="b"/>
                </a:tc>
                <a:tc>
                  <a:txBody>
                    <a:bodyPr/>
                    <a:lstStyle/>
                    <a:p>
                      <a:pPr algn="r" fontAlgn="b"/>
                      <a:r>
                        <a:rPr lang="ru-RU" sz="1100" b="1" u="none" strike="noStrike" dirty="0">
                          <a:effectLst/>
                        </a:rPr>
                        <a:t>11</a:t>
                      </a:r>
                      <a:endParaRPr lang="ru-RU" sz="1100" b="1" i="0" u="none" strike="noStrike" dirty="0">
                        <a:solidFill>
                          <a:srgbClr val="000000"/>
                        </a:solidFill>
                        <a:effectLst/>
                        <a:latin typeface="Arial"/>
                      </a:endParaRPr>
                    </a:p>
                  </a:txBody>
                  <a:tcPr marL="7200" marR="72000" marT="7200" marB="0" anchor="b"/>
                </a:tc>
                <a:tc>
                  <a:txBody>
                    <a:bodyPr/>
                    <a:lstStyle/>
                    <a:p>
                      <a:pPr algn="l" fontAlgn="b"/>
                      <a:r>
                        <a:rPr lang="ru-RU" sz="1100" b="1" u="none" strike="noStrike" dirty="0">
                          <a:effectLst/>
                        </a:rPr>
                        <a:t>Искусственное прерывание беременности (аборт) </a:t>
                      </a:r>
                      <a:endParaRPr lang="ru-RU" sz="1100" b="1" i="0" u="none" strike="noStrike" dirty="0">
                        <a:solidFill>
                          <a:srgbClr val="000000"/>
                        </a:solidFill>
                        <a:effectLst/>
                        <a:latin typeface="Calibri"/>
                      </a:endParaRPr>
                    </a:p>
                  </a:txBody>
                  <a:tcPr marL="108000" marR="8742" marT="8742" marB="0" anchor="b"/>
                </a:tc>
                <a:tc>
                  <a:txBody>
                    <a:bodyPr/>
                    <a:lstStyle/>
                    <a:p>
                      <a:pPr algn="ctr" fontAlgn="b"/>
                      <a:r>
                        <a:rPr lang="ru-RU" sz="1100" b="1" u="none" strike="noStrike" dirty="0">
                          <a:effectLst/>
                        </a:rPr>
                        <a:t>0,18</a:t>
                      </a:r>
                      <a:endParaRPr lang="ru-RU" sz="1100" b="1" i="0" u="none" strike="noStrike" dirty="0">
                        <a:solidFill>
                          <a:srgbClr val="000000"/>
                        </a:solidFill>
                        <a:effectLst/>
                        <a:latin typeface="Calibri"/>
                      </a:endParaRPr>
                    </a:p>
                  </a:txBody>
                  <a:tcPr marL="8742" marR="8742" marT="8742" marB="0" anchor="ctr"/>
                </a:tc>
              </a:tr>
            </a:tbl>
          </a:graphicData>
        </a:graphic>
      </p:graphicFrame>
      <p:sp>
        <p:nvSpPr>
          <p:cNvPr id="9" name="Прямоугольник 8"/>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35241015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6" name="Скругленный прямоугольник 5"/>
          <p:cNvSpPr/>
          <p:nvPr/>
        </p:nvSpPr>
        <p:spPr>
          <a:xfrm>
            <a:off x="1691680" y="1142828"/>
            <a:ext cx="6480720" cy="55797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altLang="ru-RU" sz="1600" b="1" dirty="0">
                <a:solidFill>
                  <a:schemeClr val="tx1"/>
                </a:solidFill>
                <a:cs typeface="Arial" charset="0"/>
              </a:rPr>
              <a:t>Расчет </a:t>
            </a:r>
            <a:r>
              <a:rPr lang="ru-RU" altLang="ru-RU" sz="1600" b="1" dirty="0" smtClean="0">
                <a:solidFill>
                  <a:schemeClr val="tx1"/>
                </a:solidFill>
                <a:cs typeface="Arial" charset="0"/>
              </a:rPr>
              <a:t>стоимости </a:t>
            </a:r>
            <a:r>
              <a:rPr lang="ru-RU" altLang="ru-RU" sz="1600" b="1" dirty="0">
                <a:solidFill>
                  <a:schemeClr val="tx1"/>
                </a:solidFill>
                <a:cs typeface="Arial" charset="0"/>
              </a:rPr>
              <a:t>одного случая</a:t>
            </a:r>
            <a:endParaRPr lang="ru-RU" sz="1600" b="1" dirty="0" smtClean="0">
              <a:solidFill>
                <a:schemeClr val="tx1"/>
              </a:solidFill>
              <a:cs typeface="Arial" pitchFamily="34" charset="0"/>
            </a:endParaRPr>
          </a:p>
        </p:txBody>
      </p:sp>
      <p:sp>
        <p:nvSpPr>
          <p:cNvPr id="3" name="Прямоугольник 2"/>
          <p:cNvSpPr/>
          <p:nvPr/>
        </p:nvSpPr>
        <p:spPr>
          <a:xfrm>
            <a:off x="755576" y="1997838"/>
            <a:ext cx="8136904" cy="4542782"/>
          </a:xfrm>
          <a:prstGeom prst="rect">
            <a:avLst/>
          </a:prstGeom>
        </p:spPr>
        <p:txBody>
          <a:bodyPr wrap="square">
            <a:spAutoFit/>
          </a:bodyPr>
          <a:lstStyle/>
          <a:p>
            <a:pPr algn="ctr"/>
            <a:r>
              <a:rPr lang="ru-RU" altLang="ru-RU" sz="2400" b="1" dirty="0" err="1">
                <a:cs typeface="Arial" charset="0"/>
              </a:rPr>
              <a:t>Ст</a:t>
            </a:r>
            <a:r>
              <a:rPr lang="ru-RU" altLang="ru-RU" sz="2400" b="1" baseline="-25000" dirty="0" err="1">
                <a:cs typeface="Arial" charset="0"/>
              </a:rPr>
              <a:t>сл</a:t>
            </a:r>
            <a:r>
              <a:rPr lang="ru-RU" altLang="ru-RU" sz="2400" b="1" dirty="0">
                <a:cs typeface="Arial" charset="0"/>
              </a:rPr>
              <a:t> = БС </a:t>
            </a:r>
            <a:r>
              <a:rPr lang="ru-RU" altLang="ru-RU" sz="2400" dirty="0">
                <a:cs typeface="Arial" charset="0"/>
              </a:rPr>
              <a:t>х</a:t>
            </a:r>
            <a:r>
              <a:rPr lang="ru-RU" altLang="ru-RU" sz="2400" b="1" dirty="0">
                <a:cs typeface="Arial" charset="0"/>
              </a:rPr>
              <a:t> </a:t>
            </a:r>
            <a:r>
              <a:rPr lang="ru-RU" altLang="ru-RU" sz="2400" b="1" dirty="0" err="1">
                <a:cs typeface="Arial" charset="0"/>
              </a:rPr>
              <a:t>КЗ</a:t>
            </a:r>
            <a:r>
              <a:rPr lang="ru-RU" altLang="ru-RU" sz="2400" b="1" baseline="-25000" dirty="0" err="1">
                <a:cs typeface="Arial" charset="0"/>
              </a:rPr>
              <a:t>ксг</a:t>
            </a:r>
            <a:r>
              <a:rPr lang="ru-RU" altLang="ru-RU" sz="2400" b="1" dirty="0">
                <a:cs typeface="Arial" charset="0"/>
              </a:rPr>
              <a:t> </a:t>
            </a:r>
            <a:r>
              <a:rPr lang="ru-RU" altLang="ru-RU" sz="2400" dirty="0">
                <a:cs typeface="Arial" charset="0"/>
              </a:rPr>
              <a:t>х</a:t>
            </a:r>
            <a:r>
              <a:rPr lang="ru-RU" altLang="ru-RU" sz="2400" b="1" dirty="0">
                <a:cs typeface="Arial" charset="0"/>
              </a:rPr>
              <a:t> К</a:t>
            </a:r>
            <a:r>
              <a:rPr lang="ru-RU" altLang="ru-RU" sz="2400" b="1" baseline="-25000" dirty="0">
                <a:cs typeface="Arial" charset="0"/>
              </a:rPr>
              <a:t>ус</a:t>
            </a:r>
            <a:r>
              <a:rPr lang="en-US" altLang="ru-RU" sz="2400" b="1" baseline="-25000" dirty="0">
                <a:cs typeface="Arial" charset="0"/>
              </a:rPr>
              <a:t> </a:t>
            </a:r>
            <a:r>
              <a:rPr lang="ru-RU" altLang="ru-RU" sz="2400" dirty="0">
                <a:cs typeface="Arial" charset="0"/>
              </a:rPr>
              <a:t>х</a:t>
            </a:r>
            <a:r>
              <a:rPr lang="ru-RU" altLang="ru-RU" sz="2400" b="1" dirty="0">
                <a:cs typeface="Arial" charset="0"/>
              </a:rPr>
              <a:t> </a:t>
            </a:r>
            <a:r>
              <a:rPr lang="ru-RU" altLang="ru-RU" sz="2400" b="1" dirty="0" err="1">
                <a:cs typeface="Arial" charset="0"/>
              </a:rPr>
              <a:t>К</a:t>
            </a:r>
            <a:r>
              <a:rPr lang="ru-RU" altLang="ru-RU" sz="2400" b="1" baseline="-25000" dirty="0" err="1">
                <a:cs typeface="Arial" charset="0"/>
              </a:rPr>
              <a:t>уо</a:t>
            </a:r>
            <a:r>
              <a:rPr lang="ru-RU" altLang="ru-RU" sz="2400" b="1" dirty="0">
                <a:cs typeface="Arial" charset="0"/>
              </a:rPr>
              <a:t> </a:t>
            </a:r>
            <a:r>
              <a:rPr lang="ru-RU" altLang="ru-RU" sz="2400" dirty="0">
                <a:cs typeface="Arial" charset="0"/>
              </a:rPr>
              <a:t>х</a:t>
            </a:r>
            <a:r>
              <a:rPr lang="ru-RU" altLang="ru-RU" sz="2400" b="1" dirty="0">
                <a:cs typeface="Arial" charset="0"/>
              </a:rPr>
              <a:t> </a:t>
            </a:r>
            <a:r>
              <a:rPr lang="ru-RU" altLang="ru-RU" sz="2400" b="1" dirty="0" err="1">
                <a:cs typeface="Arial" charset="0"/>
              </a:rPr>
              <a:t>К</a:t>
            </a:r>
            <a:r>
              <a:rPr lang="ru-RU" altLang="ru-RU" sz="2400" b="1" baseline="-25000" dirty="0" err="1">
                <a:cs typeface="Arial" charset="0"/>
              </a:rPr>
              <a:t>скдет</a:t>
            </a:r>
            <a:r>
              <a:rPr lang="ru-RU" altLang="ru-RU" sz="2400" b="1" dirty="0">
                <a:cs typeface="Arial" charset="0"/>
              </a:rPr>
              <a:t> </a:t>
            </a:r>
            <a:r>
              <a:rPr lang="ru-RU" altLang="ru-RU" sz="2400" dirty="0">
                <a:cs typeface="Arial" charset="0"/>
              </a:rPr>
              <a:t>х</a:t>
            </a:r>
            <a:r>
              <a:rPr lang="ru-RU" altLang="ru-RU" sz="2400" b="1" dirty="0">
                <a:cs typeface="Arial" charset="0"/>
              </a:rPr>
              <a:t> </a:t>
            </a:r>
            <a:r>
              <a:rPr lang="ru-RU" altLang="ru-RU" sz="2400" b="1" dirty="0" err="1">
                <a:cs typeface="Arial" charset="0"/>
              </a:rPr>
              <a:t>Р</a:t>
            </a:r>
            <a:r>
              <a:rPr lang="ru-RU" altLang="ru-RU" sz="2400" b="1" baseline="-25000" dirty="0" err="1">
                <a:cs typeface="Arial" charset="0"/>
              </a:rPr>
              <a:t>кцрб</a:t>
            </a:r>
            <a:r>
              <a:rPr lang="ru-RU" altLang="ru-RU" sz="2400" b="1" dirty="0">
                <a:cs typeface="Arial" charset="0"/>
              </a:rPr>
              <a:t> </a:t>
            </a:r>
            <a:endParaRPr lang="ru-RU" altLang="ru-RU" sz="2400" b="1" baseline="-25000" dirty="0">
              <a:cs typeface="Arial" charset="0"/>
            </a:endParaRPr>
          </a:p>
          <a:p>
            <a:pPr>
              <a:lnSpc>
                <a:spcPct val="120000"/>
              </a:lnSpc>
            </a:pPr>
            <a:endParaRPr lang="ru-RU" altLang="ru-RU" dirty="0" smtClean="0">
              <a:cs typeface="Arial" charset="0"/>
            </a:endParaRPr>
          </a:p>
          <a:p>
            <a:pPr>
              <a:lnSpc>
                <a:spcPct val="120000"/>
              </a:lnSpc>
            </a:pPr>
            <a:r>
              <a:rPr lang="ru-RU" altLang="ru-RU" dirty="0" smtClean="0">
                <a:cs typeface="Arial" charset="0"/>
              </a:rPr>
              <a:t>где</a:t>
            </a:r>
            <a:r>
              <a:rPr lang="ru-RU" altLang="ru-RU" dirty="0">
                <a:cs typeface="Arial" charset="0"/>
              </a:rPr>
              <a:t>,</a:t>
            </a:r>
          </a:p>
          <a:p>
            <a:pPr>
              <a:lnSpc>
                <a:spcPct val="120000"/>
              </a:lnSpc>
            </a:pPr>
            <a:endParaRPr lang="ru-RU" altLang="ru-RU" sz="1000" b="1" dirty="0" smtClean="0">
              <a:cs typeface="Arial" charset="0"/>
            </a:endParaRPr>
          </a:p>
          <a:p>
            <a:pPr>
              <a:lnSpc>
                <a:spcPct val="120000"/>
              </a:lnSpc>
            </a:pPr>
            <a:r>
              <a:rPr lang="ru-RU" altLang="ru-RU" sz="2000" b="1" dirty="0" err="1" smtClean="0">
                <a:cs typeface="Arial" charset="0"/>
              </a:rPr>
              <a:t>Ст</a:t>
            </a:r>
            <a:r>
              <a:rPr lang="ru-RU" altLang="ru-RU" sz="2000" b="1" baseline="-25000" dirty="0" err="1" smtClean="0">
                <a:cs typeface="Arial" charset="0"/>
              </a:rPr>
              <a:t>сл</a:t>
            </a:r>
            <a:r>
              <a:rPr lang="ru-RU" altLang="ru-RU" sz="2000" dirty="0" smtClean="0">
                <a:cs typeface="Arial" charset="0"/>
              </a:rPr>
              <a:t> </a:t>
            </a:r>
            <a:r>
              <a:rPr lang="ru-RU" altLang="ru-RU" sz="2000" dirty="0">
                <a:cs typeface="Arial" charset="0"/>
              </a:rPr>
              <a:t>– стоимость одного случая </a:t>
            </a:r>
          </a:p>
          <a:p>
            <a:pPr>
              <a:lnSpc>
                <a:spcPct val="120000"/>
              </a:lnSpc>
            </a:pPr>
            <a:r>
              <a:rPr lang="ru-RU" altLang="ru-RU" sz="2000" b="1" dirty="0">
                <a:cs typeface="Arial" charset="0"/>
              </a:rPr>
              <a:t>БС</a:t>
            </a:r>
            <a:r>
              <a:rPr lang="ru-RU" altLang="ru-RU" sz="2000" dirty="0">
                <a:cs typeface="Arial" charset="0"/>
              </a:rPr>
              <a:t> ‑ базовая ставка (тариф) финансирования стационарной помощи;</a:t>
            </a:r>
          </a:p>
          <a:p>
            <a:pPr>
              <a:lnSpc>
                <a:spcPct val="120000"/>
              </a:lnSpc>
            </a:pPr>
            <a:r>
              <a:rPr lang="ru-RU" altLang="ru-RU" sz="2000" b="1" dirty="0" err="1">
                <a:cs typeface="Arial" charset="0"/>
              </a:rPr>
              <a:t>КЗ</a:t>
            </a:r>
            <a:r>
              <a:rPr lang="ru-RU" altLang="ru-RU" sz="2000" b="1" baseline="-25000" dirty="0" err="1">
                <a:cs typeface="Arial" charset="0"/>
              </a:rPr>
              <a:t>ксг</a:t>
            </a:r>
            <a:r>
              <a:rPr lang="ru-RU" altLang="ru-RU" sz="2000" dirty="0">
                <a:cs typeface="Arial" charset="0"/>
              </a:rPr>
              <a:t> –коэффициент относительной </a:t>
            </a:r>
            <a:r>
              <a:rPr lang="ru-RU" altLang="ru-RU" sz="2000" dirty="0" err="1">
                <a:cs typeface="Arial" charset="0"/>
              </a:rPr>
              <a:t>затратоемкости</a:t>
            </a:r>
            <a:r>
              <a:rPr lang="ru-RU" altLang="ru-RU" sz="2000" dirty="0">
                <a:cs typeface="Arial" charset="0"/>
              </a:rPr>
              <a:t> по той клинико-статистической группе, к которой относится случай;</a:t>
            </a:r>
          </a:p>
          <a:p>
            <a:pPr>
              <a:lnSpc>
                <a:spcPct val="120000"/>
              </a:lnSpc>
            </a:pPr>
            <a:r>
              <a:rPr lang="ru-RU" altLang="ru-RU" sz="2000" b="1" dirty="0">
                <a:cs typeface="Arial" charset="0"/>
              </a:rPr>
              <a:t>К</a:t>
            </a:r>
            <a:r>
              <a:rPr lang="ru-RU" altLang="ru-RU" sz="2000" b="1" baseline="-25000" dirty="0">
                <a:cs typeface="Arial" charset="0"/>
              </a:rPr>
              <a:t>ус  </a:t>
            </a:r>
            <a:r>
              <a:rPr lang="ru-RU" altLang="ru-RU" sz="2000" b="1" dirty="0">
                <a:cs typeface="Arial" charset="0"/>
              </a:rPr>
              <a:t>- </a:t>
            </a:r>
            <a:r>
              <a:rPr lang="ru-RU" altLang="ru-RU" sz="2000" dirty="0">
                <a:cs typeface="Arial" charset="0"/>
              </a:rPr>
              <a:t>коэффициент уровня стационара;</a:t>
            </a:r>
          </a:p>
          <a:p>
            <a:pPr>
              <a:lnSpc>
                <a:spcPct val="120000"/>
              </a:lnSpc>
            </a:pPr>
            <a:r>
              <a:rPr lang="ru-RU" altLang="ru-RU" sz="2000" b="1" dirty="0" err="1">
                <a:cs typeface="Arial" charset="0"/>
              </a:rPr>
              <a:t>К</a:t>
            </a:r>
            <a:r>
              <a:rPr lang="ru-RU" altLang="ru-RU" sz="2000" b="1" baseline="-25000" dirty="0" err="1">
                <a:cs typeface="Arial" charset="0"/>
              </a:rPr>
              <a:t>уо</a:t>
            </a:r>
            <a:r>
              <a:rPr lang="ru-RU" altLang="ru-RU" sz="2000" b="1" baseline="-25000" dirty="0">
                <a:cs typeface="Arial" charset="0"/>
              </a:rPr>
              <a:t> </a:t>
            </a:r>
            <a:r>
              <a:rPr lang="ru-RU" altLang="ru-RU" sz="2000" b="1" dirty="0">
                <a:cs typeface="Arial" charset="0"/>
              </a:rPr>
              <a:t>- </a:t>
            </a:r>
            <a:r>
              <a:rPr lang="ru-RU" altLang="ru-RU" sz="2000" dirty="0">
                <a:cs typeface="Arial" charset="0"/>
              </a:rPr>
              <a:t>коэффициент уровня отделения;</a:t>
            </a:r>
          </a:p>
          <a:p>
            <a:pPr>
              <a:lnSpc>
                <a:spcPct val="120000"/>
              </a:lnSpc>
            </a:pPr>
            <a:r>
              <a:rPr lang="ru-RU" altLang="ru-RU" sz="2000" b="1" dirty="0" err="1">
                <a:cs typeface="Arial" charset="0"/>
              </a:rPr>
              <a:t>К</a:t>
            </a:r>
            <a:r>
              <a:rPr lang="ru-RU" altLang="ru-RU" sz="2000" b="1" baseline="-25000" dirty="0" err="1">
                <a:cs typeface="Arial" charset="0"/>
              </a:rPr>
              <a:t>скдет</a:t>
            </a:r>
            <a:r>
              <a:rPr lang="ru-RU" altLang="ru-RU" sz="2000" b="1" dirty="0">
                <a:cs typeface="Arial" charset="0"/>
              </a:rPr>
              <a:t> - </a:t>
            </a:r>
            <a:r>
              <a:rPr lang="ru-RU" altLang="ru-RU" sz="2000" dirty="0">
                <a:cs typeface="Arial" charset="0"/>
              </a:rPr>
              <a:t>коэффициент сложности </a:t>
            </a:r>
            <a:r>
              <a:rPr lang="ru-RU" altLang="ru-RU" sz="2000" dirty="0" err="1">
                <a:cs typeface="Arial" charset="0"/>
              </a:rPr>
              <a:t>курации</a:t>
            </a:r>
            <a:r>
              <a:rPr lang="ru-RU" altLang="ru-RU" sz="2000" dirty="0">
                <a:cs typeface="Arial" charset="0"/>
              </a:rPr>
              <a:t> детского населения;</a:t>
            </a:r>
          </a:p>
          <a:p>
            <a:pPr>
              <a:lnSpc>
                <a:spcPct val="120000"/>
              </a:lnSpc>
            </a:pPr>
            <a:r>
              <a:rPr lang="ru-RU" altLang="ru-RU" sz="2000" b="1" dirty="0" err="1">
                <a:cs typeface="Arial" charset="0"/>
              </a:rPr>
              <a:t>Р</a:t>
            </a:r>
            <a:r>
              <a:rPr lang="ru-RU" altLang="ru-RU" sz="2000" b="1" baseline="-25000" dirty="0" err="1">
                <a:cs typeface="Arial" charset="0"/>
              </a:rPr>
              <a:t>кцрб</a:t>
            </a:r>
            <a:r>
              <a:rPr lang="ru-RU" altLang="ru-RU" sz="2000" b="1" dirty="0">
                <a:cs typeface="Arial" charset="0"/>
              </a:rPr>
              <a:t> – </a:t>
            </a:r>
            <a:r>
              <a:rPr lang="ru-RU" altLang="ru-RU" sz="2000" dirty="0">
                <a:cs typeface="Arial" charset="0"/>
              </a:rPr>
              <a:t>районный коэффициент ЦРБ.</a:t>
            </a:r>
            <a:endParaRPr lang="en-CA" altLang="ru-RU" sz="2000" baseline="-25000" dirty="0">
              <a:cs typeface="Arial" charset="0"/>
            </a:endParaRPr>
          </a:p>
          <a:p>
            <a:pPr>
              <a:defRPr/>
            </a:pPr>
            <a:endParaRPr lang="ru-RU" altLang="ru-RU" dirty="0"/>
          </a:p>
        </p:txBody>
      </p:sp>
    </p:spTree>
    <p:extLst>
      <p:ext uri="{BB962C8B-B14F-4D97-AF65-F5344CB8AC3E}">
        <p14:creationId xmlns:p14="http://schemas.microsoft.com/office/powerpoint/2010/main" val="3855693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586" y="1700808"/>
            <a:ext cx="8097878" cy="4125942"/>
          </a:xfrm>
          <a:prstGeom prst="rect">
            <a:avLst/>
          </a:prstGeom>
        </p:spPr>
      </p:pic>
      <p:cxnSp>
        <p:nvCxnSpPr>
          <p:cNvPr id="9" name="Прямая соединительная линия 8"/>
          <p:cNvCxnSpPr/>
          <p:nvPr/>
        </p:nvCxnSpPr>
        <p:spPr>
          <a:xfrm>
            <a:off x="922965" y="3501008"/>
            <a:ext cx="11521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922965" y="4314555"/>
            <a:ext cx="255757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Прямоугольник 16"/>
          <p:cNvSpPr/>
          <p:nvPr/>
        </p:nvSpPr>
        <p:spPr>
          <a:xfrm>
            <a:off x="6682201" y="5085184"/>
            <a:ext cx="1944216" cy="431762"/>
          </a:xfrm>
          <a:prstGeom prst="rect">
            <a:avLst/>
          </a:prstGeom>
          <a:solidFill>
            <a:schemeClr val="bg1">
              <a:alpha val="0"/>
            </a:schemeClr>
          </a:solidFill>
          <a:ln>
            <a:solidFill>
              <a:srgbClr val="FF0000"/>
            </a:solid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97213" y="5835694"/>
            <a:ext cx="2269209" cy="338554"/>
          </a:xfrm>
          <a:prstGeom prst="rect">
            <a:avLst/>
          </a:prstGeom>
        </p:spPr>
        <p:txBody>
          <a:bodyPr wrap="square">
            <a:spAutoFit/>
          </a:bodyPr>
          <a:lstStyle/>
          <a:p>
            <a:r>
              <a:rPr lang="ru-RU" sz="1600" b="1" dirty="0" smtClean="0"/>
              <a:t>Стоимость случая =</a:t>
            </a:r>
            <a:endParaRPr lang="ru-RU" sz="1600" dirty="0"/>
          </a:p>
        </p:txBody>
      </p:sp>
      <p:sp>
        <p:nvSpPr>
          <p:cNvPr id="14" name="Прямоугольник 13"/>
          <p:cNvSpPr/>
          <p:nvPr/>
        </p:nvSpPr>
        <p:spPr>
          <a:xfrm>
            <a:off x="2075093" y="5826750"/>
            <a:ext cx="1728191" cy="338554"/>
          </a:xfrm>
          <a:prstGeom prst="rect">
            <a:avLst/>
          </a:prstGeom>
        </p:spPr>
        <p:txBody>
          <a:bodyPr wrap="square">
            <a:spAutoFit/>
          </a:bodyPr>
          <a:lstStyle/>
          <a:p>
            <a:r>
              <a:rPr lang="ru-RU" sz="1400" b="1" dirty="0" smtClean="0"/>
              <a:t>Базовая ставка</a:t>
            </a:r>
            <a:r>
              <a:rPr lang="ru-RU" sz="1600" dirty="0" smtClean="0"/>
              <a:t>  </a:t>
            </a:r>
            <a:r>
              <a:rPr lang="ru-RU" sz="1200" dirty="0"/>
              <a:t>х</a:t>
            </a:r>
            <a:endParaRPr lang="ru-RU" sz="1600" dirty="0"/>
          </a:p>
        </p:txBody>
      </p:sp>
      <p:sp>
        <p:nvSpPr>
          <p:cNvPr id="15" name="Прямоугольник 14"/>
          <p:cNvSpPr/>
          <p:nvPr/>
        </p:nvSpPr>
        <p:spPr>
          <a:xfrm>
            <a:off x="3588262" y="5854573"/>
            <a:ext cx="6024298" cy="307777"/>
          </a:xfrm>
          <a:prstGeom prst="rect">
            <a:avLst/>
          </a:prstGeom>
        </p:spPr>
        <p:txBody>
          <a:bodyPr wrap="square">
            <a:spAutoFit/>
          </a:bodyPr>
          <a:lstStyle/>
          <a:p>
            <a:r>
              <a:rPr lang="en-US" sz="1400" b="1" dirty="0" smtClean="0"/>
              <a:t>max</a:t>
            </a:r>
            <a:r>
              <a:rPr lang="ru-RU" sz="1400" b="1" dirty="0" smtClean="0"/>
              <a:t> (</a:t>
            </a:r>
            <a:r>
              <a:rPr lang="ru-RU" sz="1400" b="1" dirty="0" err="1" smtClean="0"/>
              <a:t>коэф</a:t>
            </a:r>
            <a:r>
              <a:rPr lang="ru-RU" sz="1400" b="1" dirty="0" smtClean="0"/>
              <a:t>-т  </a:t>
            </a:r>
            <a:r>
              <a:rPr lang="ru-RU" sz="1400" b="1" dirty="0" err="1" smtClean="0"/>
              <a:t>затратоёмкости</a:t>
            </a:r>
            <a:r>
              <a:rPr lang="ru-RU" sz="1400" b="1" dirty="0" smtClean="0"/>
              <a:t> тер.,  </a:t>
            </a:r>
            <a:r>
              <a:rPr lang="ru-RU" sz="1400" b="1" dirty="0" err="1" smtClean="0"/>
              <a:t>коэф</a:t>
            </a:r>
            <a:r>
              <a:rPr lang="ru-RU" sz="1400" b="1" dirty="0" smtClean="0"/>
              <a:t>-т  </a:t>
            </a:r>
            <a:r>
              <a:rPr lang="ru-RU" sz="1400" b="1" dirty="0" err="1" smtClean="0"/>
              <a:t>затратоёмкости</a:t>
            </a:r>
            <a:r>
              <a:rPr lang="ru-RU" sz="1400" b="1" dirty="0" smtClean="0"/>
              <a:t> хир.</a:t>
            </a:r>
            <a:r>
              <a:rPr lang="en-US" sz="1400" b="1" dirty="0" smtClean="0"/>
              <a:t>)</a:t>
            </a:r>
            <a:r>
              <a:rPr lang="ru-RU" sz="1400" b="1" dirty="0" smtClean="0"/>
              <a:t>   </a:t>
            </a:r>
            <a:r>
              <a:rPr lang="ru-RU" sz="1200" dirty="0" smtClean="0"/>
              <a:t>х</a:t>
            </a:r>
            <a:endParaRPr lang="ru-RU" sz="1600" dirty="0"/>
          </a:p>
        </p:txBody>
      </p:sp>
      <p:sp>
        <p:nvSpPr>
          <p:cNvPr id="16" name="Прямоугольник 15"/>
          <p:cNvSpPr/>
          <p:nvPr/>
        </p:nvSpPr>
        <p:spPr>
          <a:xfrm>
            <a:off x="2145506" y="6165304"/>
            <a:ext cx="1728192" cy="338554"/>
          </a:xfrm>
          <a:prstGeom prst="rect">
            <a:avLst/>
          </a:prstGeom>
        </p:spPr>
        <p:txBody>
          <a:bodyPr wrap="square">
            <a:spAutoFit/>
          </a:bodyPr>
          <a:lstStyle/>
          <a:p>
            <a:r>
              <a:rPr lang="ru-RU" sz="1200" dirty="0" smtClean="0"/>
              <a:t>х    </a:t>
            </a:r>
            <a:r>
              <a:rPr lang="ru-RU" sz="1400" b="1" dirty="0" err="1" smtClean="0"/>
              <a:t>Коэф</a:t>
            </a:r>
            <a:r>
              <a:rPr lang="ru-RU" sz="1400" b="1" dirty="0" smtClean="0"/>
              <a:t>-т  уровня</a:t>
            </a:r>
            <a:r>
              <a:rPr lang="ru-RU" sz="1600" dirty="0" smtClean="0"/>
              <a:t>   </a:t>
            </a:r>
            <a:endParaRPr lang="ru-RU" sz="1600" dirty="0"/>
          </a:p>
        </p:txBody>
      </p:sp>
      <p:sp>
        <p:nvSpPr>
          <p:cNvPr id="21" name="Прямоугольник 20"/>
          <p:cNvSpPr/>
          <p:nvPr/>
        </p:nvSpPr>
        <p:spPr>
          <a:xfrm>
            <a:off x="3419872" y="6519446"/>
            <a:ext cx="5724128" cy="338554"/>
          </a:xfrm>
          <a:prstGeom prst="rect">
            <a:avLst/>
          </a:prstGeom>
          <a:solidFill>
            <a:schemeClr val="accent6">
              <a:lumMod val="40000"/>
              <a:lumOff val="60000"/>
            </a:schemeClr>
          </a:solidFill>
          <a:ln>
            <a:solidFill>
              <a:srgbClr val="C00000"/>
            </a:solidFill>
          </a:ln>
        </p:spPr>
        <p:txBody>
          <a:bodyPr wrap="square">
            <a:spAutoFit/>
          </a:bodyPr>
          <a:lstStyle/>
          <a:p>
            <a:r>
              <a:rPr lang="en-US" sz="1600" b="1" dirty="0" smtClean="0">
                <a:solidFill>
                  <a:srgbClr val="000099"/>
                </a:solidFill>
                <a:latin typeface="Times New Roman" pitchFamily="18" charset="0"/>
                <a:cs typeface="Times New Roman" pitchFamily="18" charset="0"/>
              </a:rPr>
              <a:t>S </a:t>
            </a:r>
            <a:r>
              <a:rPr lang="ru-RU" sz="1600" b="1" dirty="0" smtClean="0">
                <a:solidFill>
                  <a:srgbClr val="000099"/>
                </a:solidFill>
                <a:latin typeface="Times New Roman" pitchFamily="18" charset="0"/>
                <a:cs typeface="Times New Roman" pitchFamily="18" charset="0"/>
              </a:rPr>
              <a:t> =</a:t>
            </a:r>
            <a:r>
              <a:rPr lang="en-US" sz="1600" b="1" dirty="0" smtClean="0">
                <a:solidFill>
                  <a:srgbClr val="000099"/>
                </a:solidFill>
                <a:latin typeface="Times New Roman" pitchFamily="18" charset="0"/>
                <a:cs typeface="Times New Roman" pitchFamily="18" charset="0"/>
              </a:rPr>
              <a:t>  </a:t>
            </a:r>
            <a:r>
              <a:rPr lang="ru-RU" sz="1600" b="1" dirty="0" smtClean="0">
                <a:solidFill>
                  <a:srgbClr val="000099"/>
                </a:solidFill>
                <a:latin typeface="Times New Roman" pitchFamily="18" charset="0"/>
                <a:cs typeface="Times New Roman" pitchFamily="18" charset="0"/>
              </a:rPr>
              <a:t>1</a:t>
            </a:r>
            <a:r>
              <a:rPr lang="en-US" sz="1600" b="1" dirty="0" smtClean="0">
                <a:solidFill>
                  <a:srgbClr val="000099"/>
                </a:solidFill>
                <a:latin typeface="Times New Roman" pitchFamily="18" charset="0"/>
                <a:cs typeface="Times New Roman" pitchFamily="18" charset="0"/>
              </a:rPr>
              <a:t>3624,93  </a:t>
            </a:r>
            <a:r>
              <a:rPr lang="en-US" sz="1600" dirty="0" smtClean="0">
                <a:solidFill>
                  <a:srgbClr val="000099"/>
                </a:solidFill>
                <a:latin typeface="Times New Roman" pitchFamily="18" charset="0"/>
                <a:cs typeface="Times New Roman" pitchFamily="18" charset="0"/>
              </a:rPr>
              <a:t>x </a:t>
            </a:r>
            <a:r>
              <a:rPr lang="en-US" sz="1600" b="1" dirty="0" smtClean="0">
                <a:solidFill>
                  <a:srgbClr val="000099"/>
                </a:solidFill>
                <a:latin typeface="Times New Roman" pitchFamily="18" charset="0"/>
                <a:cs typeface="Times New Roman" pitchFamily="18" charset="0"/>
              </a:rPr>
              <a:t> max(1.14, 0.99)  </a:t>
            </a:r>
            <a:r>
              <a:rPr lang="en-US" sz="1600" dirty="0" smtClean="0">
                <a:solidFill>
                  <a:srgbClr val="000099"/>
                </a:solidFill>
                <a:latin typeface="Times New Roman" pitchFamily="18" charset="0"/>
                <a:cs typeface="Times New Roman" pitchFamily="18" charset="0"/>
              </a:rPr>
              <a:t>x  </a:t>
            </a:r>
            <a:r>
              <a:rPr lang="en-US" sz="1600" b="1" dirty="0" smtClean="0">
                <a:solidFill>
                  <a:srgbClr val="000099"/>
                </a:solidFill>
                <a:latin typeface="Times New Roman" pitchFamily="18" charset="0"/>
                <a:cs typeface="Times New Roman" pitchFamily="18" charset="0"/>
              </a:rPr>
              <a:t>0.646 </a:t>
            </a:r>
            <a:r>
              <a:rPr lang="en-US" sz="1600" dirty="0">
                <a:solidFill>
                  <a:srgbClr val="000099"/>
                </a:solidFill>
                <a:latin typeface="Times New Roman" pitchFamily="18" charset="0"/>
                <a:cs typeface="Times New Roman" pitchFamily="18" charset="0"/>
              </a:rPr>
              <a:t>x  </a:t>
            </a:r>
            <a:r>
              <a:rPr lang="en-US" sz="1600" b="1" dirty="0">
                <a:solidFill>
                  <a:srgbClr val="000099"/>
                </a:solidFill>
                <a:latin typeface="Times New Roman" pitchFamily="18" charset="0"/>
                <a:cs typeface="Times New Roman" pitchFamily="18" charset="0"/>
              </a:rPr>
              <a:t>1.0 = </a:t>
            </a:r>
            <a:r>
              <a:rPr lang="en-US" sz="1600" b="1" dirty="0" smtClean="0">
                <a:solidFill>
                  <a:srgbClr val="000099"/>
                </a:solidFill>
                <a:latin typeface="Times New Roman" pitchFamily="18" charset="0"/>
                <a:cs typeface="Times New Roman" pitchFamily="18" charset="0"/>
              </a:rPr>
              <a:t>10033,94 </a:t>
            </a:r>
            <a:r>
              <a:rPr lang="ru-RU" sz="1600" b="1" dirty="0" smtClean="0">
                <a:solidFill>
                  <a:srgbClr val="000099"/>
                </a:solidFill>
                <a:latin typeface="Times New Roman" pitchFamily="18" charset="0"/>
                <a:cs typeface="Times New Roman" pitchFamily="18" charset="0"/>
              </a:rPr>
              <a:t>руб.</a:t>
            </a:r>
            <a:r>
              <a:rPr lang="en-US" sz="1600" b="1" dirty="0" smtClean="0">
                <a:solidFill>
                  <a:srgbClr val="000099"/>
                </a:solidFill>
                <a:latin typeface="Times New Roman" pitchFamily="18" charset="0"/>
                <a:cs typeface="Times New Roman" pitchFamily="18" charset="0"/>
              </a:rPr>
              <a:t> </a:t>
            </a:r>
            <a:endParaRPr lang="ru-RU" sz="1600" dirty="0">
              <a:solidFill>
                <a:srgbClr val="000099"/>
              </a:solidFill>
              <a:latin typeface="Times New Roman" pitchFamily="18" charset="0"/>
              <a:cs typeface="Times New Roman" pitchFamily="18" charset="0"/>
            </a:endParaRPr>
          </a:p>
        </p:txBody>
      </p:sp>
      <p:sp>
        <p:nvSpPr>
          <p:cNvPr id="19" name="Скругленный прямоугольник 18"/>
          <p:cNvSpPr/>
          <p:nvPr/>
        </p:nvSpPr>
        <p:spPr>
          <a:xfrm>
            <a:off x="1619672" y="980728"/>
            <a:ext cx="6912768" cy="5040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sz="1800" b="1" i="0" u="none" strike="noStrike" kern="1200" baseline="0">
                <a:solidFill>
                  <a:prstClr val="black"/>
                </a:solidFill>
                <a:latin typeface="+mn-lt"/>
                <a:ea typeface="+mn-ea"/>
                <a:cs typeface="+mn-cs"/>
              </a:defRPr>
            </a:pPr>
            <a:r>
              <a:rPr lang="ru-RU" sz="1400" dirty="0" smtClean="0">
                <a:solidFill>
                  <a:schemeClr val="tx1"/>
                </a:solidFill>
              </a:rPr>
              <a:t>Форма ввода данных медицинскими организациями</a:t>
            </a:r>
          </a:p>
          <a:p>
            <a:pPr algn="ctr">
              <a:defRPr sz="1800" b="1" i="0" u="none" strike="noStrike" kern="1200" baseline="0">
                <a:solidFill>
                  <a:prstClr val="black"/>
                </a:solidFill>
                <a:latin typeface="+mn-lt"/>
                <a:ea typeface="+mn-ea"/>
                <a:cs typeface="+mn-cs"/>
              </a:defRPr>
            </a:pPr>
            <a:r>
              <a:rPr lang="ru-RU" sz="1400" dirty="0" smtClean="0">
                <a:solidFill>
                  <a:schemeClr val="tx1"/>
                </a:solidFill>
              </a:rPr>
              <a:t>в новой версии программы «Стационар» </a:t>
            </a:r>
            <a:r>
              <a:rPr lang="ru-RU" sz="1400" dirty="0">
                <a:solidFill>
                  <a:schemeClr val="tx1"/>
                </a:solidFill>
              </a:rPr>
              <a:t>2013 года</a:t>
            </a:r>
          </a:p>
        </p:txBody>
      </p:sp>
      <p:pic>
        <p:nvPicPr>
          <p:cNvPr id="20" name="Рисунок 19"/>
          <p:cNvPicPr>
            <a:picLocks noChangeAspect="1"/>
          </p:cNvPicPr>
          <p:nvPr/>
        </p:nvPicPr>
        <p:blipFill>
          <a:blip r:embed="rId3" cstate="print">
            <a:extLst>
              <a:ext uri="{BEBA8EAE-BF5A-486C-A8C5-ECC9F3942E4B}">
                <a14:imgProps xmlns:a14="http://schemas.microsoft.com/office/drawing/2010/main">
                  <a14:imgLayer r:embed="rId4">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22" name="Прямоугольник 21"/>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sp>
        <p:nvSpPr>
          <p:cNvPr id="23" name="Прямоугольник 22"/>
          <p:cNvSpPr/>
          <p:nvPr/>
        </p:nvSpPr>
        <p:spPr>
          <a:xfrm>
            <a:off x="3736236" y="6165304"/>
            <a:ext cx="3572067" cy="338554"/>
          </a:xfrm>
          <a:prstGeom prst="rect">
            <a:avLst/>
          </a:prstGeom>
        </p:spPr>
        <p:txBody>
          <a:bodyPr wrap="square">
            <a:spAutoFit/>
          </a:bodyPr>
          <a:lstStyle/>
          <a:p>
            <a:r>
              <a:rPr lang="ru-RU" sz="1200" dirty="0" smtClean="0"/>
              <a:t>х    </a:t>
            </a:r>
            <a:r>
              <a:rPr lang="ru-RU" sz="1400" b="1" dirty="0" err="1" smtClean="0"/>
              <a:t>Коэф</a:t>
            </a:r>
            <a:r>
              <a:rPr lang="ru-RU" sz="1400" b="1" dirty="0" smtClean="0"/>
              <a:t>-т сложности </a:t>
            </a:r>
            <a:r>
              <a:rPr lang="ru-RU" sz="1400" b="1" dirty="0" err="1" smtClean="0"/>
              <a:t>курации</a:t>
            </a:r>
            <a:r>
              <a:rPr lang="ru-RU" sz="1400" b="1" dirty="0" smtClean="0"/>
              <a:t> пациента </a:t>
            </a:r>
            <a:r>
              <a:rPr lang="ru-RU" sz="1600" dirty="0" smtClean="0"/>
              <a:t>   </a:t>
            </a:r>
            <a:endParaRPr lang="ru-RU" sz="1600" dirty="0"/>
          </a:p>
        </p:txBody>
      </p:sp>
    </p:spTree>
    <p:extLst>
      <p:ext uri="{BB962C8B-B14F-4D97-AF65-F5344CB8AC3E}">
        <p14:creationId xmlns:p14="http://schemas.microsoft.com/office/powerpoint/2010/main" val="1400261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6" name="Скругленный прямоугольник 5"/>
          <p:cNvSpPr/>
          <p:nvPr/>
        </p:nvSpPr>
        <p:spPr>
          <a:xfrm>
            <a:off x="1691680" y="1052736"/>
            <a:ext cx="6480720" cy="55797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t>Основные </a:t>
            </a:r>
            <a:r>
              <a:rPr lang="en-US" sz="1600" b="1" dirty="0" smtClean="0"/>
              <a:t> </a:t>
            </a:r>
            <a:r>
              <a:rPr lang="ru-RU" sz="1600" b="1" dirty="0" smtClean="0"/>
              <a:t>моменты </a:t>
            </a:r>
            <a:r>
              <a:rPr lang="en-US" sz="1600" b="1" dirty="0" smtClean="0"/>
              <a:t> </a:t>
            </a:r>
            <a:r>
              <a:rPr lang="ru-RU" sz="1600" b="1" dirty="0" smtClean="0"/>
              <a:t>при </a:t>
            </a:r>
            <a:r>
              <a:rPr lang="en-US" sz="1600" b="1" dirty="0" smtClean="0"/>
              <a:t> </a:t>
            </a:r>
            <a:r>
              <a:rPr lang="ru-RU" sz="1600" b="1" dirty="0" smtClean="0"/>
              <a:t>оплате </a:t>
            </a:r>
            <a:r>
              <a:rPr lang="en-US" sz="1600" b="1" dirty="0" smtClean="0"/>
              <a:t> </a:t>
            </a:r>
            <a:r>
              <a:rPr lang="ru-RU" sz="1600" b="1" dirty="0" smtClean="0"/>
              <a:t>стационарной </a:t>
            </a:r>
            <a:r>
              <a:rPr lang="en-US" sz="1600" b="1" dirty="0" smtClean="0"/>
              <a:t> </a:t>
            </a:r>
            <a:r>
              <a:rPr lang="ru-RU" sz="1600" b="1" dirty="0" smtClean="0"/>
              <a:t>помощи</a:t>
            </a:r>
            <a:endParaRPr lang="ru-RU" sz="1600" b="1" dirty="0" smtClean="0">
              <a:solidFill>
                <a:schemeClr val="tx1"/>
              </a:solidFill>
              <a:cs typeface="Arial" pitchFamily="34" charset="0"/>
            </a:endParaRPr>
          </a:p>
        </p:txBody>
      </p:sp>
      <p:sp>
        <p:nvSpPr>
          <p:cNvPr id="3" name="Прямоугольник 2"/>
          <p:cNvSpPr/>
          <p:nvPr/>
        </p:nvSpPr>
        <p:spPr>
          <a:xfrm>
            <a:off x="683568" y="1700808"/>
            <a:ext cx="8136904" cy="584775"/>
          </a:xfrm>
          <a:prstGeom prst="rect">
            <a:avLst/>
          </a:prstGeom>
        </p:spPr>
        <p:txBody>
          <a:bodyPr wrap="square">
            <a:spAutoFit/>
          </a:bodyPr>
          <a:lstStyle/>
          <a:p>
            <a:pPr algn="just">
              <a:defRPr/>
            </a:pPr>
            <a:r>
              <a:rPr lang="ru-RU" sz="1600" dirty="0"/>
              <a:t>- оплата медицинской помощи в круглосуточном стационаре осуществляется по стоимости случая лечения, входящего в соответствующую клинико-статистическую группу</a:t>
            </a:r>
            <a:r>
              <a:rPr lang="ru-RU" sz="1600" dirty="0" smtClean="0"/>
              <a:t>;</a:t>
            </a:r>
            <a:endParaRPr lang="ru-RU" sz="1600" dirty="0"/>
          </a:p>
        </p:txBody>
      </p:sp>
      <p:sp>
        <p:nvSpPr>
          <p:cNvPr id="9" name="Прямоугольник 8"/>
          <p:cNvSpPr/>
          <p:nvPr/>
        </p:nvSpPr>
        <p:spPr>
          <a:xfrm>
            <a:off x="683568" y="2288020"/>
            <a:ext cx="8136904" cy="584775"/>
          </a:xfrm>
          <a:prstGeom prst="rect">
            <a:avLst/>
          </a:prstGeom>
        </p:spPr>
        <p:txBody>
          <a:bodyPr wrap="square">
            <a:spAutoFit/>
          </a:bodyPr>
          <a:lstStyle/>
          <a:p>
            <a:pPr algn="just">
              <a:defRPr/>
            </a:pPr>
            <a:r>
              <a:rPr lang="ru-RU" sz="1600" dirty="0"/>
              <a:t>- при выполнении хирургического вмешательства, оплата осуществляется по хирургической клинико-статистической группе </a:t>
            </a:r>
            <a:r>
              <a:rPr lang="ru-RU" sz="1600" dirty="0" smtClean="0"/>
              <a:t>заболеваний</a:t>
            </a:r>
            <a:r>
              <a:rPr lang="en-US" sz="1600" dirty="0" smtClean="0"/>
              <a:t>;</a:t>
            </a:r>
            <a:endParaRPr lang="ru-RU" sz="1600" dirty="0"/>
          </a:p>
        </p:txBody>
      </p:sp>
      <p:sp>
        <p:nvSpPr>
          <p:cNvPr id="10" name="Прямоугольник 9"/>
          <p:cNvSpPr/>
          <p:nvPr/>
        </p:nvSpPr>
        <p:spPr>
          <a:xfrm>
            <a:off x="683568" y="2884720"/>
            <a:ext cx="8136904" cy="584775"/>
          </a:xfrm>
          <a:prstGeom prst="rect">
            <a:avLst/>
          </a:prstGeom>
        </p:spPr>
        <p:txBody>
          <a:bodyPr wrap="square">
            <a:spAutoFit/>
          </a:bodyPr>
          <a:lstStyle/>
          <a:p>
            <a:pPr algn="just">
              <a:defRPr/>
            </a:pPr>
            <a:r>
              <a:rPr lang="ru-RU" sz="1600" dirty="0"/>
              <a:t> - в случаях, когда </a:t>
            </a:r>
            <a:r>
              <a:rPr lang="ru-RU" sz="1600" dirty="0" smtClean="0"/>
              <a:t>пациенту </a:t>
            </a:r>
            <a:r>
              <a:rPr lang="ru-RU" sz="1600" dirty="0"/>
              <a:t>не выполнялось хирургическое вмешательство, оплата осуществляется по терапевтической клинико-статистической </a:t>
            </a:r>
            <a:r>
              <a:rPr lang="ru-RU" sz="1600" dirty="0" smtClean="0"/>
              <a:t>группе</a:t>
            </a:r>
            <a:r>
              <a:rPr lang="en-US" sz="1600" dirty="0" smtClean="0"/>
              <a:t>;</a:t>
            </a:r>
            <a:endParaRPr lang="ru-RU" sz="1600" dirty="0"/>
          </a:p>
        </p:txBody>
      </p:sp>
      <p:sp>
        <p:nvSpPr>
          <p:cNvPr id="11" name="Прямоугольник 10"/>
          <p:cNvSpPr/>
          <p:nvPr/>
        </p:nvSpPr>
        <p:spPr>
          <a:xfrm>
            <a:off x="683568" y="4363083"/>
            <a:ext cx="8136904" cy="1323439"/>
          </a:xfrm>
          <a:prstGeom prst="rect">
            <a:avLst/>
          </a:prstGeom>
        </p:spPr>
        <p:txBody>
          <a:bodyPr wrap="square">
            <a:spAutoFit/>
          </a:bodyPr>
          <a:lstStyle/>
          <a:p>
            <a:pPr algn="just">
              <a:defRPr/>
            </a:pPr>
            <a:r>
              <a:rPr lang="ru-RU" sz="1600" dirty="0"/>
              <a:t>- случаи оказания стационарной медицинской помощи хирургического профиля длительностью 3 дня и менее, медицинской помощи, оказанной в сосудистых центрах, химиотерапевтическом отделении ГУЗ «Липецкий областной онкологический диспансер», подлежат оплате  в размере 100% от стоимости заболевания по соответствующей клинико-статистической </a:t>
            </a:r>
            <a:r>
              <a:rPr lang="ru-RU" sz="1600" dirty="0" smtClean="0"/>
              <a:t>группе</a:t>
            </a:r>
            <a:r>
              <a:rPr lang="en-US" sz="1600" dirty="0" smtClean="0"/>
              <a:t>;</a:t>
            </a:r>
            <a:endParaRPr lang="ru-RU" sz="1600" dirty="0"/>
          </a:p>
        </p:txBody>
      </p:sp>
      <p:sp>
        <p:nvSpPr>
          <p:cNvPr id="13" name="Прямоугольник 12"/>
          <p:cNvSpPr/>
          <p:nvPr/>
        </p:nvSpPr>
        <p:spPr>
          <a:xfrm>
            <a:off x="683568" y="3510134"/>
            <a:ext cx="8136904" cy="830997"/>
          </a:xfrm>
          <a:prstGeom prst="rect">
            <a:avLst/>
          </a:prstGeom>
        </p:spPr>
        <p:txBody>
          <a:bodyPr wrap="square">
            <a:spAutoFit/>
          </a:bodyPr>
          <a:lstStyle/>
          <a:p>
            <a:pPr algn="just">
              <a:defRPr/>
            </a:pPr>
            <a:r>
              <a:rPr lang="ru-RU" sz="1600" dirty="0"/>
              <a:t> - случаи оказания стационарной медицинской помощи терапевтического профиля длительностью 3 дня и менее подлежат оплате  в размере 50% от стоимости заболевания по соответствующей терапевтической клинико-статистической </a:t>
            </a:r>
            <a:r>
              <a:rPr lang="ru-RU" sz="1600" dirty="0" smtClean="0"/>
              <a:t>группе</a:t>
            </a:r>
            <a:r>
              <a:rPr lang="en-US" sz="1600" dirty="0" smtClean="0"/>
              <a:t>;</a:t>
            </a:r>
            <a:endParaRPr lang="ru-RU" sz="1600" dirty="0"/>
          </a:p>
        </p:txBody>
      </p:sp>
      <p:sp>
        <p:nvSpPr>
          <p:cNvPr id="14" name="Прямоугольник 13"/>
          <p:cNvSpPr/>
          <p:nvPr/>
        </p:nvSpPr>
        <p:spPr>
          <a:xfrm>
            <a:off x="683568" y="5705961"/>
            <a:ext cx="8136904" cy="1077218"/>
          </a:xfrm>
          <a:prstGeom prst="rect">
            <a:avLst/>
          </a:prstGeom>
        </p:spPr>
        <p:txBody>
          <a:bodyPr wrap="square">
            <a:spAutoFit/>
          </a:bodyPr>
          <a:lstStyle/>
          <a:p>
            <a:pPr algn="just">
              <a:defRPr/>
            </a:pPr>
            <a:r>
              <a:rPr lang="ru-RU" sz="1600" dirty="0"/>
              <a:t>- оплата прерванного случая лечения пациента в стационаре (пациент переведен в другую медицинскую организацию), осуществляется по соответствующей группе КСГ с применением дополнительного коэффициента 0,5 (кроме медицинской помощи, оказанной в сосудистых центрах</a:t>
            </a:r>
            <a:r>
              <a:rPr lang="ru-RU" sz="1600" dirty="0" smtClean="0"/>
              <a:t>)</a:t>
            </a:r>
            <a:r>
              <a:rPr lang="en-US" sz="1600" dirty="0"/>
              <a:t>.</a:t>
            </a:r>
            <a:endParaRPr lang="ru-RU" sz="1600" dirty="0"/>
          </a:p>
        </p:txBody>
      </p:sp>
    </p:spTree>
    <p:extLst>
      <p:ext uri="{BB962C8B-B14F-4D97-AF65-F5344CB8AC3E}">
        <p14:creationId xmlns:p14="http://schemas.microsoft.com/office/powerpoint/2010/main" val="172925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lvl="0" algn="ctr"/>
            <a:r>
              <a:rPr lang="ru-RU" sz="2000" dirty="0" smtClean="0">
                <a:ln w="10160">
                  <a:solidFill>
                    <a:schemeClr val="tx2"/>
                  </a:solidFill>
                  <a:prstDash val="solid"/>
                </a:ln>
                <a:solidFill>
                  <a:schemeClr val="tx2"/>
                </a:solidFill>
                <a:effectLst>
                  <a:outerShdw blurRad="38100" dist="32000" dir="5400000" algn="tl">
                    <a:srgbClr val="000000">
                      <a:alpha val="30000"/>
                    </a:srgbClr>
                  </a:outerShdw>
                </a:effectLst>
              </a:rPr>
              <a:t>Территориальный</a:t>
            </a:r>
            <a:r>
              <a:rPr lang="ru-RU"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 фонд обязательного медицинского страхования</a:t>
            </a:r>
            <a:r>
              <a:rPr lang="en-US"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 </a:t>
            </a:r>
            <a:r>
              <a:rPr lang="ru-RU"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Липецкой области</a:t>
            </a:r>
            <a:endParaRPr lang="ru-RU" sz="2000" dirty="0">
              <a:ln w="10160">
                <a:solidFill>
                  <a:schemeClr val="tx2"/>
                </a:solidFill>
                <a:prstDash val="solid"/>
              </a:ln>
              <a:solidFill>
                <a:schemeClr val="tx2">
                  <a:lumMod val="75000"/>
                </a:scheme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3" cstate="print">
            <a:extLst>
              <a:ext uri="{BEBA8EAE-BF5A-486C-A8C5-ECC9F3942E4B}">
                <a14:imgProps xmlns:a14="http://schemas.microsoft.com/office/drawing/2010/main">
                  <a14:imgLayer r:embed="rId4">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graphicFrame>
        <p:nvGraphicFramePr>
          <p:cNvPr id="4" name="Диаграмма 3"/>
          <p:cNvGraphicFramePr/>
          <p:nvPr>
            <p:extLst>
              <p:ext uri="{D42A27DB-BD31-4B8C-83A1-F6EECF244321}">
                <p14:modId xmlns:p14="http://schemas.microsoft.com/office/powerpoint/2010/main" val="1316933755"/>
              </p:ext>
            </p:extLst>
          </p:nvPr>
        </p:nvGraphicFramePr>
        <p:xfrm>
          <a:off x="467544" y="2060848"/>
          <a:ext cx="8352928" cy="4392487"/>
        </p:xfrm>
        <a:graphic>
          <a:graphicData uri="http://schemas.openxmlformats.org/drawingml/2006/chart">
            <c:chart xmlns:c="http://schemas.openxmlformats.org/drawingml/2006/chart" xmlns:r="http://schemas.openxmlformats.org/officeDocument/2006/relationships" r:id="rId5"/>
          </a:graphicData>
        </a:graphic>
      </p:graphicFrame>
      <p:sp>
        <p:nvSpPr>
          <p:cNvPr id="5" name="Заголовок 1"/>
          <p:cNvSpPr txBox="1">
            <a:spLocks/>
          </p:cNvSpPr>
          <p:nvPr/>
        </p:nvSpPr>
        <p:spPr>
          <a:xfrm>
            <a:off x="1049652" y="1196752"/>
            <a:ext cx="7482788" cy="715516"/>
          </a:xfrm>
          <a:prstGeom prst="round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sz="1200" b="1" i="0" u="none" strike="noStrike" kern="1200" baseline="0">
                <a:solidFill>
                  <a:sysClr val="windowText" lastClr="000000"/>
                </a:solidFill>
                <a:latin typeface="+mn-lt"/>
                <a:ea typeface="+mn-ea"/>
                <a:cs typeface="+mn-cs"/>
              </a:defRPr>
            </a:pPr>
            <a:r>
              <a:rPr lang="ru-RU" sz="1400" b="1" dirty="0">
                <a:solidFill>
                  <a:sysClr val="windowText" lastClr="000000"/>
                </a:solidFill>
              </a:rPr>
              <a:t>Информация о количестве случаев оказания стационарной помощи </a:t>
            </a:r>
            <a:endParaRPr lang="en-US" sz="1400" b="1" dirty="0" smtClean="0">
              <a:solidFill>
                <a:sysClr val="windowText" lastClr="000000"/>
              </a:solidFill>
            </a:endParaRPr>
          </a:p>
          <a:p>
            <a:pPr>
              <a:defRPr sz="1200" b="1" i="0" u="none" strike="noStrike" kern="1200" baseline="0">
                <a:solidFill>
                  <a:sysClr val="windowText" lastClr="000000"/>
                </a:solidFill>
                <a:latin typeface="+mn-lt"/>
                <a:ea typeface="+mn-ea"/>
                <a:cs typeface="+mn-cs"/>
              </a:defRPr>
            </a:pPr>
            <a:r>
              <a:rPr lang="ru-RU" sz="1400" b="1" dirty="0" smtClean="0">
                <a:solidFill>
                  <a:sysClr val="windowText" lastClr="000000"/>
                </a:solidFill>
              </a:rPr>
              <a:t>за январь-октябрь </a:t>
            </a:r>
            <a:r>
              <a:rPr lang="ru-RU" sz="1400" b="1" dirty="0">
                <a:solidFill>
                  <a:sysClr val="windowText" lastClr="000000"/>
                </a:solidFill>
              </a:rPr>
              <a:t>2012 года и </a:t>
            </a:r>
            <a:r>
              <a:rPr lang="ru-RU" sz="1400" b="1" dirty="0" smtClean="0">
                <a:solidFill>
                  <a:sysClr val="windowText" lastClr="000000"/>
                </a:solidFill>
              </a:rPr>
              <a:t>январь-октябрь </a:t>
            </a:r>
            <a:r>
              <a:rPr lang="ru-RU" sz="1400" b="1" dirty="0">
                <a:solidFill>
                  <a:sysClr val="windowText" lastClr="000000"/>
                </a:solidFill>
              </a:rPr>
              <a:t>2013 года</a:t>
            </a:r>
          </a:p>
        </p:txBody>
      </p:sp>
    </p:spTree>
    <p:extLst>
      <p:ext uri="{BB962C8B-B14F-4D97-AF65-F5344CB8AC3E}">
        <p14:creationId xmlns:p14="http://schemas.microsoft.com/office/powerpoint/2010/main" val="3201870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6" name="Скругленный прямоугольник 5"/>
          <p:cNvSpPr/>
          <p:nvPr/>
        </p:nvSpPr>
        <p:spPr>
          <a:xfrm>
            <a:off x="1187624" y="980728"/>
            <a:ext cx="7632848" cy="5040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sz="1800" b="1" i="0" u="none" strike="noStrike" kern="1200" baseline="0">
                <a:solidFill>
                  <a:prstClr val="black"/>
                </a:solidFill>
                <a:latin typeface="+mn-lt"/>
                <a:ea typeface="+mn-ea"/>
                <a:cs typeface="+mn-cs"/>
              </a:defRPr>
            </a:pPr>
            <a:r>
              <a:rPr lang="ru-RU" sz="1400" dirty="0">
                <a:solidFill>
                  <a:schemeClr val="tx1"/>
                </a:solidFill>
              </a:rPr>
              <a:t>Информация о количестве случаев оказания </a:t>
            </a:r>
            <a:r>
              <a:rPr lang="ru-RU" sz="1400" dirty="0" smtClean="0">
                <a:solidFill>
                  <a:schemeClr val="tx1"/>
                </a:solidFill>
              </a:rPr>
              <a:t>медицинской помощи в условиях стационара в </a:t>
            </a:r>
            <a:r>
              <a:rPr lang="ru-RU" sz="1400" dirty="0">
                <a:solidFill>
                  <a:schemeClr val="tx1"/>
                </a:solidFill>
              </a:rPr>
              <a:t>расчете на 1000 коек за январь-октябрь 2012 года и январь-октябрь 2013 года</a:t>
            </a:r>
          </a:p>
        </p:txBody>
      </p:sp>
      <p:graphicFrame>
        <p:nvGraphicFramePr>
          <p:cNvPr id="9" name="Диаграмма 8"/>
          <p:cNvGraphicFramePr>
            <a:graphicFrameLocks noGrp="1"/>
          </p:cNvGraphicFramePr>
          <p:nvPr>
            <p:extLst>
              <p:ext uri="{D42A27DB-BD31-4B8C-83A1-F6EECF244321}">
                <p14:modId xmlns:p14="http://schemas.microsoft.com/office/powerpoint/2010/main" val="3820763670"/>
              </p:ext>
            </p:extLst>
          </p:nvPr>
        </p:nvGraphicFramePr>
        <p:xfrm>
          <a:off x="462488" y="1700808"/>
          <a:ext cx="8285976" cy="4104456"/>
        </p:xfrm>
        <a:graphic>
          <a:graphicData uri="http://schemas.openxmlformats.org/drawingml/2006/chart">
            <c:chart xmlns:c="http://schemas.openxmlformats.org/drawingml/2006/chart" xmlns:r="http://schemas.openxmlformats.org/officeDocument/2006/relationships" r:id="rId4"/>
          </a:graphicData>
        </a:graphic>
      </p:graphicFrame>
      <p:sp>
        <p:nvSpPr>
          <p:cNvPr id="11" name="Прямоугольник 10"/>
          <p:cNvSpPr/>
          <p:nvPr/>
        </p:nvSpPr>
        <p:spPr>
          <a:xfrm>
            <a:off x="258594" y="6010681"/>
            <a:ext cx="8489870" cy="523220"/>
          </a:xfrm>
          <a:prstGeom prst="rect">
            <a:avLst/>
          </a:prstGeom>
        </p:spPr>
        <p:txBody>
          <a:bodyPr wrap="square">
            <a:spAutoFit/>
          </a:bodyPr>
          <a:lstStyle/>
          <a:p>
            <a:pPr algn="ctr"/>
            <a:r>
              <a:rPr lang="ru-RU" sz="1400" i="1" dirty="0"/>
              <a:t>Расчет произведен в связи с оптимизацией коечного фонда в соответствии с федеральными нормативами (сокращено 689 коек)</a:t>
            </a:r>
          </a:p>
        </p:txBody>
      </p:sp>
    </p:spTree>
    <p:extLst>
      <p:ext uri="{BB962C8B-B14F-4D97-AF65-F5344CB8AC3E}">
        <p14:creationId xmlns:p14="http://schemas.microsoft.com/office/powerpoint/2010/main" val="78856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lvl="0" algn="ctr"/>
            <a:r>
              <a:rPr lang="ru-RU" sz="2000" dirty="0" smtClean="0">
                <a:ln w="10160">
                  <a:solidFill>
                    <a:schemeClr val="tx2"/>
                  </a:solidFill>
                  <a:prstDash val="solid"/>
                </a:ln>
                <a:solidFill>
                  <a:schemeClr val="tx2"/>
                </a:solidFill>
                <a:effectLst>
                  <a:outerShdw blurRad="38100" dist="32000" dir="5400000" algn="tl">
                    <a:srgbClr val="000000">
                      <a:alpha val="30000"/>
                    </a:srgbClr>
                  </a:outerShdw>
                </a:effectLst>
              </a:rPr>
              <a:t>Территориальный</a:t>
            </a:r>
            <a:r>
              <a:rPr lang="ru-RU"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 фонд обязательного медицинского страхования</a:t>
            </a:r>
            <a:r>
              <a:rPr lang="en-US"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 </a:t>
            </a:r>
            <a:r>
              <a:rPr lang="ru-RU"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Липецкой области</a:t>
            </a:r>
            <a:endParaRPr lang="ru-RU" sz="2000" dirty="0">
              <a:ln w="10160">
                <a:solidFill>
                  <a:schemeClr val="tx2"/>
                </a:solidFill>
                <a:prstDash val="solid"/>
              </a:ln>
              <a:solidFill>
                <a:schemeClr val="tx2">
                  <a:lumMod val="75000"/>
                </a:scheme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graphicFrame>
        <p:nvGraphicFramePr>
          <p:cNvPr id="4" name="Диаграмма 3"/>
          <p:cNvGraphicFramePr/>
          <p:nvPr>
            <p:extLst>
              <p:ext uri="{D42A27DB-BD31-4B8C-83A1-F6EECF244321}">
                <p14:modId xmlns:p14="http://schemas.microsoft.com/office/powerpoint/2010/main" val="530591073"/>
              </p:ext>
            </p:extLst>
          </p:nvPr>
        </p:nvGraphicFramePr>
        <p:xfrm>
          <a:off x="395536" y="2204864"/>
          <a:ext cx="8352928" cy="3960440"/>
        </p:xfrm>
        <a:graphic>
          <a:graphicData uri="http://schemas.openxmlformats.org/drawingml/2006/chart">
            <c:chart xmlns:c="http://schemas.openxmlformats.org/drawingml/2006/chart" xmlns:r="http://schemas.openxmlformats.org/officeDocument/2006/relationships" r:id="rId4"/>
          </a:graphicData>
        </a:graphic>
      </p:graphicFrame>
      <p:sp>
        <p:nvSpPr>
          <p:cNvPr id="5" name="Заголовок 1"/>
          <p:cNvSpPr txBox="1">
            <a:spLocks/>
          </p:cNvSpPr>
          <p:nvPr/>
        </p:nvSpPr>
        <p:spPr>
          <a:xfrm>
            <a:off x="1049652" y="1196752"/>
            <a:ext cx="7482788" cy="715516"/>
          </a:xfrm>
          <a:prstGeom prst="round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sz="1800" b="1" i="0" u="none" strike="noStrike" kern="1200" baseline="0">
                <a:solidFill>
                  <a:prstClr val="black"/>
                </a:solidFill>
                <a:latin typeface="+mn-lt"/>
                <a:ea typeface="+mn-ea"/>
                <a:cs typeface="+mn-cs"/>
              </a:defRPr>
            </a:pPr>
            <a:r>
              <a:rPr lang="ru-RU" sz="1400" b="1" dirty="0">
                <a:solidFill>
                  <a:prstClr val="black"/>
                </a:solidFill>
              </a:rPr>
              <a:t>Информация о средней длительности </a:t>
            </a:r>
            <a:r>
              <a:rPr lang="ru-RU" sz="1400" b="1" dirty="0" smtClean="0">
                <a:solidFill>
                  <a:prstClr val="black"/>
                </a:solidFill>
              </a:rPr>
              <a:t>стационарного </a:t>
            </a:r>
            <a:r>
              <a:rPr lang="ru-RU" sz="1400" b="1" dirty="0">
                <a:solidFill>
                  <a:prstClr val="black"/>
                </a:solidFill>
              </a:rPr>
              <a:t>лечения </a:t>
            </a:r>
            <a:endParaRPr lang="en-US" sz="1400" b="1" dirty="0" smtClean="0">
              <a:solidFill>
                <a:prstClr val="black"/>
              </a:solidFill>
            </a:endParaRPr>
          </a:p>
          <a:p>
            <a:pPr>
              <a:defRPr sz="1800" b="1" i="0" u="none" strike="noStrike" kern="1200" baseline="0">
                <a:solidFill>
                  <a:prstClr val="black"/>
                </a:solidFill>
                <a:latin typeface="+mn-lt"/>
                <a:ea typeface="+mn-ea"/>
                <a:cs typeface="+mn-cs"/>
              </a:defRPr>
            </a:pPr>
            <a:r>
              <a:rPr lang="ru-RU" sz="1400" b="1" dirty="0" smtClean="0">
                <a:solidFill>
                  <a:prstClr val="black"/>
                </a:solidFill>
              </a:rPr>
              <a:t>за январь-октябрь </a:t>
            </a:r>
            <a:r>
              <a:rPr lang="ru-RU" sz="1400" b="1" dirty="0">
                <a:solidFill>
                  <a:prstClr val="black"/>
                </a:solidFill>
              </a:rPr>
              <a:t>2012 года и </a:t>
            </a:r>
            <a:r>
              <a:rPr lang="ru-RU" sz="1400" b="1" dirty="0" smtClean="0">
                <a:solidFill>
                  <a:prstClr val="black"/>
                </a:solidFill>
              </a:rPr>
              <a:t>январь-октябрь </a:t>
            </a:r>
            <a:r>
              <a:rPr lang="ru-RU" sz="1400" b="1" dirty="0">
                <a:solidFill>
                  <a:prstClr val="black"/>
                </a:solidFill>
              </a:rPr>
              <a:t>2013 года</a:t>
            </a:r>
          </a:p>
        </p:txBody>
      </p:sp>
    </p:spTree>
    <p:extLst>
      <p:ext uri="{BB962C8B-B14F-4D97-AF65-F5344CB8AC3E}">
        <p14:creationId xmlns:p14="http://schemas.microsoft.com/office/powerpoint/2010/main" val="26779897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lvl="0" algn="ctr"/>
            <a:r>
              <a:rPr lang="ru-RU" sz="2000" dirty="0" smtClean="0">
                <a:ln w="10160">
                  <a:solidFill>
                    <a:schemeClr val="tx2"/>
                  </a:solidFill>
                  <a:prstDash val="solid"/>
                </a:ln>
                <a:solidFill>
                  <a:schemeClr val="tx2"/>
                </a:solidFill>
                <a:effectLst>
                  <a:outerShdw blurRad="38100" dist="32000" dir="5400000" algn="tl">
                    <a:srgbClr val="000000">
                      <a:alpha val="30000"/>
                    </a:srgbClr>
                  </a:outerShdw>
                </a:effectLst>
              </a:rPr>
              <a:t>Территориальный</a:t>
            </a:r>
            <a:r>
              <a:rPr lang="ru-RU"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 фонд обязательного медицинского страхования</a:t>
            </a:r>
            <a:r>
              <a:rPr lang="en-US"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 </a:t>
            </a:r>
            <a:r>
              <a:rPr lang="ru-RU" sz="2000" dirty="0" smtClean="0">
                <a:ln w="10160">
                  <a:solidFill>
                    <a:schemeClr val="tx2"/>
                  </a:solidFill>
                  <a:prstDash val="solid"/>
                </a:ln>
                <a:solidFill>
                  <a:schemeClr val="tx2">
                    <a:lumMod val="75000"/>
                  </a:schemeClr>
                </a:solidFill>
                <a:effectLst>
                  <a:outerShdw blurRad="38100" dist="32000" dir="5400000" algn="tl">
                    <a:srgbClr val="000000">
                      <a:alpha val="30000"/>
                    </a:srgbClr>
                  </a:outerShdw>
                </a:effectLst>
              </a:rPr>
              <a:t>Липецкой области</a:t>
            </a:r>
            <a:endParaRPr lang="ru-RU" sz="2000" dirty="0">
              <a:ln w="10160">
                <a:solidFill>
                  <a:schemeClr val="tx2"/>
                </a:solidFill>
                <a:prstDash val="solid"/>
              </a:ln>
              <a:solidFill>
                <a:schemeClr val="tx2">
                  <a:lumMod val="75000"/>
                </a:scheme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4" name="Заголовок 1"/>
          <p:cNvSpPr txBox="1">
            <a:spLocks/>
          </p:cNvSpPr>
          <p:nvPr/>
        </p:nvSpPr>
        <p:spPr>
          <a:xfrm>
            <a:off x="1049652" y="1196752"/>
            <a:ext cx="7482788" cy="715516"/>
          </a:xfrm>
          <a:prstGeom prst="round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sz="1800" b="1" i="0" u="none" strike="noStrike" kern="1200" baseline="0">
                <a:solidFill>
                  <a:sysClr val="windowText" lastClr="000000"/>
                </a:solidFill>
                <a:latin typeface="+mn-lt"/>
                <a:ea typeface="+mn-ea"/>
                <a:cs typeface="+mn-cs"/>
              </a:defRPr>
            </a:pPr>
            <a:r>
              <a:rPr lang="ru-RU" sz="1400" b="1" dirty="0">
                <a:solidFill>
                  <a:sysClr val="windowText" lastClr="000000"/>
                </a:solidFill>
              </a:rPr>
              <a:t>Информация о средней стоимости </a:t>
            </a:r>
            <a:r>
              <a:rPr lang="ru-RU" sz="1400" b="1" dirty="0" smtClean="0">
                <a:solidFill>
                  <a:sysClr val="windowText" lastClr="000000"/>
                </a:solidFill>
              </a:rPr>
              <a:t>одного </a:t>
            </a:r>
            <a:r>
              <a:rPr lang="ru-RU" sz="1400" b="1" dirty="0">
                <a:solidFill>
                  <a:sysClr val="windowText" lastClr="000000"/>
                </a:solidFill>
              </a:rPr>
              <a:t>случая стационарного лечения </a:t>
            </a:r>
            <a:endParaRPr lang="en-US" sz="1400" b="1" dirty="0" smtClean="0">
              <a:solidFill>
                <a:sysClr val="windowText" lastClr="000000"/>
              </a:solidFill>
            </a:endParaRPr>
          </a:p>
          <a:p>
            <a:pPr>
              <a:defRPr sz="1800" b="1" i="0" u="none" strike="noStrike" kern="1200" baseline="0">
                <a:solidFill>
                  <a:sysClr val="windowText" lastClr="000000"/>
                </a:solidFill>
                <a:latin typeface="+mn-lt"/>
                <a:ea typeface="+mn-ea"/>
                <a:cs typeface="+mn-cs"/>
              </a:defRPr>
            </a:pPr>
            <a:r>
              <a:rPr lang="ru-RU" sz="1400" b="1" dirty="0" smtClean="0">
                <a:solidFill>
                  <a:sysClr val="windowText" lastClr="000000"/>
                </a:solidFill>
              </a:rPr>
              <a:t>за январь-октябрь </a:t>
            </a:r>
            <a:r>
              <a:rPr lang="ru-RU" sz="1400" b="1" dirty="0">
                <a:solidFill>
                  <a:sysClr val="windowText" lastClr="000000"/>
                </a:solidFill>
              </a:rPr>
              <a:t>2012 года и </a:t>
            </a:r>
            <a:r>
              <a:rPr lang="ru-RU" sz="1400" b="1" dirty="0" smtClean="0">
                <a:solidFill>
                  <a:sysClr val="windowText" lastClr="000000"/>
                </a:solidFill>
              </a:rPr>
              <a:t>январь-октябрь </a:t>
            </a:r>
            <a:r>
              <a:rPr lang="ru-RU" sz="1400" b="1" dirty="0">
                <a:solidFill>
                  <a:sysClr val="windowText" lastClr="000000"/>
                </a:solidFill>
              </a:rPr>
              <a:t>2013 года</a:t>
            </a:r>
          </a:p>
        </p:txBody>
      </p:sp>
      <p:graphicFrame>
        <p:nvGraphicFramePr>
          <p:cNvPr id="5" name="Диаграмма 4"/>
          <p:cNvGraphicFramePr/>
          <p:nvPr>
            <p:extLst>
              <p:ext uri="{D42A27DB-BD31-4B8C-83A1-F6EECF244321}">
                <p14:modId xmlns:p14="http://schemas.microsoft.com/office/powerpoint/2010/main" val="1435892260"/>
              </p:ext>
            </p:extLst>
          </p:nvPr>
        </p:nvGraphicFramePr>
        <p:xfrm>
          <a:off x="395536" y="2204864"/>
          <a:ext cx="8424936" cy="439248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92951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5" name="Заголовок 1"/>
          <p:cNvSpPr txBox="1">
            <a:spLocks/>
          </p:cNvSpPr>
          <p:nvPr/>
        </p:nvSpPr>
        <p:spPr>
          <a:xfrm>
            <a:off x="251520" y="6381328"/>
            <a:ext cx="8496944" cy="391480"/>
          </a:xfrm>
          <a:prstGeom prst="round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chorCtr="1">
            <a:normAutofit fontScale="3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1400" b="1" dirty="0" smtClean="0">
              <a:solidFill>
                <a:prstClr val="black"/>
              </a:solidFill>
              <a:latin typeface="Times New Roman"/>
              <a:cs typeface="Arial" pitchFamily="34" charset="0"/>
            </a:endParaRPr>
          </a:p>
          <a:p>
            <a:r>
              <a:rPr lang="ru-RU" sz="4300" b="1" dirty="0" smtClean="0">
                <a:solidFill>
                  <a:prstClr val="white"/>
                </a:solidFill>
                <a:latin typeface="Times New Roman"/>
                <a:cs typeface="Arial" pitchFamily="34" charset="0"/>
              </a:rPr>
              <a:t>Около </a:t>
            </a:r>
            <a:r>
              <a:rPr lang="ru-RU" sz="4300" b="1" dirty="0">
                <a:solidFill>
                  <a:prstClr val="white"/>
                </a:solidFill>
                <a:latin typeface="Times New Roman"/>
                <a:cs typeface="Arial" pitchFamily="34" charset="0"/>
              </a:rPr>
              <a:t>50% всех случаев выпадает на </a:t>
            </a:r>
            <a:r>
              <a:rPr lang="ru-RU" sz="4300" b="1" dirty="0" smtClean="0">
                <a:solidFill>
                  <a:prstClr val="white"/>
                </a:solidFill>
                <a:latin typeface="Times New Roman"/>
                <a:cs typeface="Arial" pitchFamily="34" charset="0"/>
              </a:rPr>
              <a:t>20 </a:t>
            </a:r>
            <a:r>
              <a:rPr lang="ru-RU" sz="4300" b="1" dirty="0">
                <a:solidFill>
                  <a:prstClr val="white"/>
                </a:solidFill>
                <a:latin typeface="Times New Roman"/>
                <a:cs typeface="Arial" pitchFamily="34" charset="0"/>
              </a:rPr>
              <a:t>КСГ, из них </a:t>
            </a:r>
            <a:r>
              <a:rPr lang="ru-RU" sz="4300" b="1" dirty="0" smtClean="0">
                <a:solidFill>
                  <a:prstClr val="white"/>
                </a:solidFill>
                <a:latin typeface="Times New Roman"/>
                <a:cs typeface="Arial" pitchFamily="34" charset="0"/>
              </a:rPr>
              <a:t>2 </a:t>
            </a:r>
            <a:r>
              <a:rPr lang="ru-RU" sz="4300" b="1" dirty="0">
                <a:solidFill>
                  <a:prstClr val="white"/>
                </a:solidFill>
                <a:latin typeface="Times New Roman"/>
                <a:cs typeface="Arial" pitchFamily="34" charset="0"/>
              </a:rPr>
              <a:t>хирургические</a:t>
            </a:r>
          </a:p>
          <a:p>
            <a:endParaRPr lang="ru-RU" sz="1400" b="1" dirty="0">
              <a:solidFill>
                <a:srgbClr val="7030A0"/>
              </a:solidFill>
              <a:latin typeface="Times New Roman" pitchFamily="18" charset="0"/>
              <a:cs typeface="Times New Roman" pitchFamily="18" charset="0"/>
            </a:endParaRPr>
          </a:p>
        </p:txBody>
      </p:sp>
      <p:sp>
        <p:nvSpPr>
          <p:cNvPr id="6" name="Скругленный прямоугольник 5"/>
          <p:cNvSpPr/>
          <p:nvPr/>
        </p:nvSpPr>
        <p:spPr>
          <a:xfrm>
            <a:off x="1619672" y="980728"/>
            <a:ext cx="6480720"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400" b="1" dirty="0" smtClean="0">
                <a:solidFill>
                  <a:prstClr val="black"/>
                </a:solidFill>
                <a:cs typeface="Arial" pitchFamily="34" charset="0"/>
              </a:rPr>
              <a:t>Наиболее часто используемые КСГ в 2013 году</a:t>
            </a:r>
          </a:p>
        </p:txBody>
      </p:sp>
      <p:graphicFrame>
        <p:nvGraphicFramePr>
          <p:cNvPr id="3" name="Таблица 2"/>
          <p:cNvGraphicFramePr>
            <a:graphicFrameLocks noGrp="1"/>
          </p:cNvGraphicFramePr>
          <p:nvPr>
            <p:extLst>
              <p:ext uri="{D42A27DB-BD31-4B8C-83A1-F6EECF244321}">
                <p14:modId xmlns:p14="http://schemas.microsoft.com/office/powerpoint/2010/main" val="4157290675"/>
              </p:ext>
            </p:extLst>
          </p:nvPr>
        </p:nvGraphicFramePr>
        <p:xfrm>
          <a:off x="107503" y="1484784"/>
          <a:ext cx="8928995" cy="4808025"/>
        </p:xfrm>
        <a:graphic>
          <a:graphicData uri="http://schemas.openxmlformats.org/drawingml/2006/table">
            <a:tbl>
              <a:tblPr firstRow="1" bandRow="1">
                <a:tableStyleId>{0505E3EF-67EA-436B-97B2-0124C06EBD24}</a:tableStyleId>
              </a:tblPr>
              <a:tblGrid>
                <a:gridCol w="357159"/>
                <a:gridCol w="4323362"/>
                <a:gridCol w="576064"/>
                <a:gridCol w="864096"/>
                <a:gridCol w="504056"/>
                <a:gridCol w="504056"/>
                <a:gridCol w="576064"/>
                <a:gridCol w="576064"/>
                <a:gridCol w="648074"/>
              </a:tblGrid>
              <a:tr h="504667">
                <a:tc>
                  <a:txBody>
                    <a:bodyPr/>
                    <a:lstStyle/>
                    <a:p>
                      <a:pPr algn="ctr" fontAlgn="t"/>
                      <a:r>
                        <a:rPr lang="ru-RU" sz="1050" b="1" u="none" strike="noStrike" dirty="0">
                          <a:effectLst/>
                        </a:rPr>
                        <a:t>Код КСГ</a:t>
                      </a:r>
                      <a:endParaRPr lang="ru-RU" sz="1050" b="1" i="0" u="none" strike="noStrike" dirty="0">
                        <a:solidFill>
                          <a:srgbClr val="000000"/>
                        </a:solidFill>
                        <a:effectLst/>
                        <a:latin typeface="Times New Roman" pitchFamily="18" charset="0"/>
                        <a:cs typeface="Times New Roman" pitchFamily="18" charset="0"/>
                      </a:endParaRPr>
                    </a:p>
                  </a:txBody>
                  <a:tcPr marL="8637" marR="8637" marT="8637" marB="0" anchor="ctr"/>
                </a:tc>
                <a:tc>
                  <a:txBody>
                    <a:bodyPr/>
                    <a:lstStyle/>
                    <a:p>
                      <a:pPr algn="ctr" fontAlgn="t"/>
                      <a:r>
                        <a:rPr lang="ru-RU" sz="1050" b="1" u="none" strike="noStrike" dirty="0">
                          <a:effectLst/>
                        </a:rPr>
                        <a:t>Наименование</a:t>
                      </a:r>
                      <a:endParaRPr lang="ru-RU" sz="1050" b="1" i="0" u="none" strike="noStrike" dirty="0">
                        <a:solidFill>
                          <a:srgbClr val="000000"/>
                        </a:solidFill>
                        <a:effectLst/>
                        <a:latin typeface="Times New Roman" pitchFamily="18" charset="0"/>
                        <a:cs typeface="Times New Roman" pitchFamily="18" charset="0"/>
                      </a:endParaRPr>
                    </a:p>
                  </a:txBody>
                  <a:tcPr marL="8637" marR="8637" marT="8637" marB="0" anchor="ctr"/>
                </a:tc>
                <a:tc>
                  <a:txBody>
                    <a:bodyPr/>
                    <a:lstStyle/>
                    <a:p>
                      <a:pPr algn="ctr" fontAlgn="t"/>
                      <a:r>
                        <a:rPr lang="ru-RU" sz="1050" b="1" u="none" strike="noStrike" dirty="0">
                          <a:effectLst/>
                        </a:rPr>
                        <a:t>Кол-во случаев оказания МП</a:t>
                      </a:r>
                      <a:endParaRPr lang="ru-RU" sz="1050" b="1" i="0" u="none" strike="noStrike" dirty="0">
                        <a:solidFill>
                          <a:srgbClr val="000000"/>
                        </a:solidFill>
                        <a:effectLst/>
                        <a:latin typeface="Times New Roman" pitchFamily="18" charset="0"/>
                        <a:cs typeface="Times New Roman" pitchFamily="18" charset="0"/>
                      </a:endParaRPr>
                    </a:p>
                  </a:txBody>
                  <a:tcPr marL="8637" marR="8637" marT="8637" marB="0" anchor="ctr"/>
                </a:tc>
                <a:tc>
                  <a:txBody>
                    <a:bodyPr/>
                    <a:lstStyle/>
                    <a:p>
                      <a:pPr algn="ctr" fontAlgn="t"/>
                      <a:r>
                        <a:rPr lang="ru-RU" sz="1050" b="1" u="none" strike="noStrike" dirty="0">
                          <a:effectLst/>
                        </a:rPr>
                        <a:t>Сумма</a:t>
                      </a:r>
                      <a:endParaRPr lang="ru-RU" sz="1050" b="1" i="0" u="none" strike="noStrike" dirty="0">
                        <a:solidFill>
                          <a:srgbClr val="000000"/>
                        </a:solidFill>
                        <a:effectLst/>
                        <a:latin typeface="Times New Roman" pitchFamily="18" charset="0"/>
                        <a:cs typeface="Times New Roman" pitchFamily="18" charset="0"/>
                      </a:endParaRPr>
                    </a:p>
                  </a:txBody>
                  <a:tcPr marL="8637" marR="8637" marT="8637" marB="0" anchor="ctr"/>
                </a:tc>
                <a:tc>
                  <a:txBody>
                    <a:bodyPr/>
                    <a:lstStyle/>
                    <a:p>
                      <a:pPr algn="ctr" fontAlgn="t"/>
                      <a:r>
                        <a:rPr lang="ru-RU" sz="1050" b="1" u="none" strike="noStrike" dirty="0">
                          <a:effectLst/>
                        </a:rPr>
                        <a:t>% к общему кол-ву случаев</a:t>
                      </a:r>
                      <a:endParaRPr lang="ru-RU" sz="1050" b="1" i="0" u="none" strike="noStrike" dirty="0">
                        <a:solidFill>
                          <a:srgbClr val="000000"/>
                        </a:solidFill>
                        <a:effectLst/>
                        <a:latin typeface="Times New Roman" pitchFamily="18" charset="0"/>
                        <a:cs typeface="Times New Roman" pitchFamily="18" charset="0"/>
                      </a:endParaRPr>
                    </a:p>
                  </a:txBody>
                  <a:tcPr marL="8637" marR="8637" marT="8637" marB="0" anchor="ctr"/>
                </a:tc>
                <a:tc>
                  <a:txBody>
                    <a:bodyPr/>
                    <a:lstStyle/>
                    <a:p>
                      <a:pPr algn="ctr" fontAlgn="t"/>
                      <a:r>
                        <a:rPr lang="ru-RU" sz="1050" b="1" u="none" strike="noStrike" dirty="0">
                          <a:effectLst/>
                        </a:rPr>
                        <a:t>% к общей сумме</a:t>
                      </a:r>
                      <a:endParaRPr lang="ru-RU" sz="1050" b="1" i="0" u="none" strike="noStrike" dirty="0">
                        <a:solidFill>
                          <a:srgbClr val="000000"/>
                        </a:solidFill>
                        <a:effectLst/>
                        <a:latin typeface="Times New Roman" pitchFamily="18" charset="0"/>
                        <a:cs typeface="Times New Roman" pitchFamily="18" charset="0"/>
                      </a:endParaRPr>
                    </a:p>
                  </a:txBody>
                  <a:tcPr marL="8637" marR="8637" marT="8637" marB="0" anchor="ctr"/>
                </a:tc>
                <a:tc>
                  <a:txBody>
                    <a:bodyPr/>
                    <a:lstStyle/>
                    <a:p>
                      <a:pPr algn="ctr" fontAlgn="t"/>
                      <a:r>
                        <a:rPr lang="ru-RU" sz="1100" b="1" i="0" u="none" strike="noStrike" dirty="0">
                          <a:solidFill>
                            <a:srgbClr val="000000"/>
                          </a:solidFill>
                          <a:effectLst/>
                          <a:latin typeface="Calibri"/>
                        </a:rPr>
                        <a:t>ВК</a:t>
                      </a:r>
                    </a:p>
                  </a:txBody>
                  <a:tcPr marL="9525" marR="9525" marT="9525" marB="0" anchor="ctr"/>
                </a:tc>
                <a:tc>
                  <a:txBody>
                    <a:bodyPr/>
                    <a:lstStyle/>
                    <a:p>
                      <a:pPr algn="ctr" fontAlgn="t"/>
                      <a:r>
                        <a:rPr lang="ru-RU" sz="1100" b="1" i="0" u="none" strike="noStrike" dirty="0">
                          <a:solidFill>
                            <a:srgbClr val="000000"/>
                          </a:solidFill>
                          <a:effectLst/>
                          <a:latin typeface="Calibri"/>
                        </a:rPr>
                        <a:t>Средняя </a:t>
                      </a:r>
                      <a:r>
                        <a:rPr lang="ru-RU" sz="1100" b="1" i="0" u="none" strike="noStrike" dirty="0" err="1" smtClean="0">
                          <a:solidFill>
                            <a:srgbClr val="000000"/>
                          </a:solidFill>
                          <a:effectLst/>
                          <a:latin typeface="Calibri"/>
                        </a:rPr>
                        <a:t>длитель</a:t>
                      </a:r>
                      <a:r>
                        <a:rPr lang="en-US" sz="1100" b="1" i="0" u="none" strike="noStrike" dirty="0" smtClean="0">
                          <a:solidFill>
                            <a:srgbClr val="000000"/>
                          </a:solidFill>
                          <a:effectLst/>
                          <a:latin typeface="Calibri"/>
                        </a:rPr>
                        <a:t>-</a:t>
                      </a:r>
                      <a:r>
                        <a:rPr lang="ru-RU" sz="1100" b="1" i="0" u="none" strike="noStrike" dirty="0" err="1" smtClean="0">
                          <a:solidFill>
                            <a:srgbClr val="000000"/>
                          </a:solidFill>
                          <a:effectLst/>
                          <a:latin typeface="Calibri"/>
                        </a:rPr>
                        <a:t>ность</a:t>
                      </a:r>
                      <a:r>
                        <a:rPr lang="ru-RU" sz="1100" b="1" i="0" u="none" strike="noStrike" dirty="0" smtClean="0">
                          <a:solidFill>
                            <a:srgbClr val="000000"/>
                          </a:solidFill>
                          <a:effectLst/>
                          <a:latin typeface="Calibri"/>
                        </a:rPr>
                        <a:t> </a:t>
                      </a:r>
                      <a:r>
                        <a:rPr lang="ru-RU" sz="1100" b="1" i="0" u="none" strike="noStrike" dirty="0">
                          <a:solidFill>
                            <a:srgbClr val="000000"/>
                          </a:solidFill>
                          <a:effectLst/>
                          <a:latin typeface="Calibri"/>
                        </a:rPr>
                        <a:t>лечения</a:t>
                      </a:r>
                    </a:p>
                  </a:txBody>
                  <a:tcPr marL="9525" marR="9525" marT="9525" marB="0" anchor="ctr"/>
                </a:tc>
                <a:tc>
                  <a:txBody>
                    <a:bodyPr/>
                    <a:lstStyle/>
                    <a:p>
                      <a:pPr algn="ctr" fontAlgn="ctr"/>
                      <a:r>
                        <a:rPr lang="ru-RU" sz="1100" b="1" i="0" u="none" strike="noStrike" dirty="0">
                          <a:solidFill>
                            <a:srgbClr val="000000"/>
                          </a:solidFill>
                          <a:effectLst/>
                          <a:latin typeface="Calibri"/>
                        </a:rPr>
                        <a:t>% от средней </a:t>
                      </a:r>
                      <a:r>
                        <a:rPr lang="ru-RU" sz="1100" b="1" i="0" u="none" strike="noStrike" dirty="0" err="1" smtClean="0">
                          <a:solidFill>
                            <a:srgbClr val="000000"/>
                          </a:solidFill>
                          <a:effectLst/>
                          <a:latin typeface="Calibri"/>
                        </a:rPr>
                        <a:t>длитель</a:t>
                      </a:r>
                      <a:r>
                        <a:rPr lang="en-US" sz="1100" b="1" i="0" u="none" strike="noStrike" dirty="0" smtClean="0">
                          <a:solidFill>
                            <a:srgbClr val="000000"/>
                          </a:solidFill>
                          <a:effectLst/>
                          <a:latin typeface="Calibri"/>
                        </a:rPr>
                        <a:t>-</a:t>
                      </a:r>
                      <a:r>
                        <a:rPr lang="ru-RU" sz="1100" b="1" i="0" u="none" strike="noStrike" dirty="0" err="1" smtClean="0">
                          <a:solidFill>
                            <a:srgbClr val="000000"/>
                          </a:solidFill>
                          <a:effectLst/>
                          <a:latin typeface="Calibri"/>
                        </a:rPr>
                        <a:t>ности</a:t>
                      </a:r>
                      <a:r>
                        <a:rPr lang="ru-RU" sz="1100" b="1" i="0" u="none" strike="noStrike" dirty="0" smtClean="0">
                          <a:solidFill>
                            <a:srgbClr val="000000"/>
                          </a:solidFill>
                          <a:effectLst/>
                          <a:latin typeface="Calibri"/>
                        </a:rPr>
                        <a:t> </a:t>
                      </a:r>
                      <a:r>
                        <a:rPr lang="ru-RU" sz="1100" b="1" i="0" u="none" strike="noStrike" dirty="0">
                          <a:solidFill>
                            <a:srgbClr val="000000"/>
                          </a:solidFill>
                          <a:effectLst/>
                          <a:latin typeface="Calibri"/>
                        </a:rPr>
                        <a:t>по всем КСГ</a:t>
                      </a:r>
                    </a:p>
                  </a:txBody>
                  <a:tcPr marL="9525" marR="9525" marT="9525" marB="0" anchor="ctr"/>
                </a:tc>
              </a:tr>
              <a:tr h="178392">
                <a:tc>
                  <a:txBody>
                    <a:bodyPr/>
                    <a:lstStyle/>
                    <a:p>
                      <a:pPr algn="r" fontAlgn="t"/>
                      <a:r>
                        <a:rPr lang="ru-RU" sz="1050" u="none" strike="noStrike" dirty="0">
                          <a:effectLst/>
                          <a:latin typeface="+mn-lt"/>
                        </a:rPr>
                        <a:t>36</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Стенокардия,  хроническая ишемическая болезнь сердца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10518</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161457472,2</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5,72</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6,08</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1,100</a:t>
                      </a:r>
                    </a:p>
                  </a:txBody>
                  <a:tcPr marL="9525" marR="9525" marT="9525" marB="0" anchor="ctr"/>
                </a:tc>
                <a:tc>
                  <a:txBody>
                    <a:bodyPr/>
                    <a:lstStyle/>
                    <a:p>
                      <a:pPr algn="r" fontAlgn="ctr"/>
                      <a:r>
                        <a:rPr lang="ru-RU" sz="1050" b="0" i="0" u="none" strike="noStrike" dirty="0">
                          <a:solidFill>
                            <a:srgbClr val="000000"/>
                          </a:solidFill>
                          <a:effectLst/>
                          <a:latin typeface="+mn-lt"/>
                        </a:rPr>
                        <a:t>10,14</a:t>
                      </a:r>
                    </a:p>
                  </a:txBody>
                  <a:tcPr marL="9525" marR="9525" marT="9525" marB="0" anchor="ctr"/>
                </a:tc>
                <a:tc>
                  <a:txBody>
                    <a:bodyPr/>
                    <a:lstStyle/>
                    <a:p>
                      <a:pPr algn="r" fontAlgn="ctr"/>
                      <a:r>
                        <a:rPr lang="ru-RU" sz="1050" b="0" i="0" u="none" strike="noStrike" dirty="0">
                          <a:solidFill>
                            <a:srgbClr val="000000"/>
                          </a:solidFill>
                          <a:effectLst/>
                          <a:latin typeface="+mn-lt"/>
                        </a:rPr>
                        <a:t>112,59</a:t>
                      </a:r>
                    </a:p>
                  </a:txBody>
                  <a:tcPr marL="9525" marR="9525" marT="9525" marB="0" anchor="ctr"/>
                </a:tc>
              </a:tr>
              <a:tr h="178392">
                <a:tc>
                  <a:txBody>
                    <a:bodyPr/>
                    <a:lstStyle/>
                    <a:p>
                      <a:pPr algn="r" fontAlgn="t"/>
                      <a:r>
                        <a:rPr lang="ru-RU" sz="1050" u="none" strike="noStrike" dirty="0">
                          <a:effectLst/>
                          <a:latin typeface="+mn-lt"/>
                        </a:rPr>
                        <a:t>23</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Болезни желчного пузыря, поджелудочной железы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7189</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84014542,5</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3,91</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3,16</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1,030</a:t>
                      </a:r>
                    </a:p>
                  </a:txBody>
                  <a:tcPr marL="9525" marR="9525" marT="9525" marB="0" anchor="ctr"/>
                </a:tc>
                <a:tc>
                  <a:txBody>
                    <a:bodyPr/>
                    <a:lstStyle/>
                    <a:p>
                      <a:pPr algn="r" fontAlgn="ctr"/>
                      <a:r>
                        <a:rPr lang="ru-RU" sz="1050" b="0" i="0" u="none" strike="noStrike" dirty="0">
                          <a:solidFill>
                            <a:srgbClr val="000000"/>
                          </a:solidFill>
                          <a:effectLst/>
                          <a:latin typeface="+mn-lt"/>
                        </a:rPr>
                        <a:t>7,75</a:t>
                      </a:r>
                    </a:p>
                  </a:txBody>
                  <a:tcPr marL="9525" marR="9525" marT="9525" marB="0" anchor="ctr"/>
                </a:tc>
                <a:tc>
                  <a:txBody>
                    <a:bodyPr/>
                    <a:lstStyle/>
                    <a:p>
                      <a:pPr algn="r" fontAlgn="ctr"/>
                      <a:r>
                        <a:rPr lang="ru-RU" sz="1050" b="0" i="0" u="none" strike="noStrike">
                          <a:solidFill>
                            <a:srgbClr val="000000"/>
                          </a:solidFill>
                          <a:effectLst/>
                          <a:latin typeface="+mn-lt"/>
                        </a:rPr>
                        <a:t>86,01</a:t>
                      </a:r>
                    </a:p>
                  </a:txBody>
                  <a:tcPr marL="9525" marR="9525" marT="9525" marB="0" anchor="ctr"/>
                </a:tc>
              </a:tr>
              <a:tr h="178392">
                <a:tc>
                  <a:txBody>
                    <a:bodyPr/>
                    <a:lstStyle/>
                    <a:p>
                      <a:pPr algn="r" fontAlgn="t"/>
                      <a:r>
                        <a:rPr lang="ru-RU" sz="1050" u="none" strike="noStrike">
                          <a:effectLst/>
                          <a:latin typeface="+mn-lt"/>
                        </a:rPr>
                        <a:t>34</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Респираторные инфекции верхних дыхательных путей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6492</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50266022,66</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3,53</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1,89</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0,730</a:t>
                      </a:r>
                    </a:p>
                  </a:txBody>
                  <a:tcPr marL="9525" marR="9525" marT="9525" marB="0" anchor="ctr"/>
                </a:tc>
                <a:tc>
                  <a:txBody>
                    <a:bodyPr/>
                    <a:lstStyle/>
                    <a:p>
                      <a:pPr algn="r" fontAlgn="ctr"/>
                      <a:r>
                        <a:rPr lang="ru-RU" sz="1050" b="0" i="0" u="none" strike="noStrike" dirty="0">
                          <a:solidFill>
                            <a:srgbClr val="000000"/>
                          </a:solidFill>
                          <a:effectLst/>
                          <a:latin typeface="+mn-lt"/>
                        </a:rPr>
                        <a:t>6,41</a:t>
                      </a:r>
                    </a:p>
                  </a:txBody>
                  <a:tcPr marL="9525" marR="9525" marT="9525" marB="0" anchor="ctr"/>
                </a:tc>
                <a:tc>
                  <a:txBody>
                    <a:bodyPr/>
                    <a:lstStyle/>
                    <a:p>
                      <a:pPr algn="r" fontAlgn="ctr"/>
                      <a:r>
                        <a:rPr lang="ru-RU" sz="1050" b="0" i="0" u="none" strike="noStrike">
                          <a:solidFill>
                            <a:srgbClr val="000000"/>
                          </a:solidFill>
                          <a:effectLst/>
                          <a:latin typeface="+mn-lt"/>
                        </a:rPr>
                        <a:t>71,18</a:t>
                      </a:r>
                    </a:p>
                  </a:txBody>
                  <a:tcPr marL="9525" marR="9525" marT="9525" marB="0" anchor="ctr"/>
                </a:tc>
              </a:tr>
              <a:tr h="178392">
                <a:tc>
                  <a:txBody>
                    <a:bodyPr/>
                    <a:lstStyle/>
                    <a:p>
                      <a:pPr algn="r" fontAlgn="t"/>
                      <a:r>
                        <a:rPr lang="ru-RU" sz="1050" u="none" strike="noStrike">
                          <a:effectLst/>
                          <a:latin typeface="+mn-lt"/>
                        </a:rPr>
                        <a:t>51</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Острые нарушения мозгового кровообращения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6095</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225361161,6</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3,32</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8,48</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1,890</a:t>
                      </a:r>
                    </a:p>
                  </a:txBody>
                  <a:tcPr marL="9525" marR="9525" marT="9525" marB="0" anchor="ctr"/>
                </a:tc>
                <a:tc>
                  <a:txBody>
                    <a:bodyPr/>
                    <a:lstStyle/>
                    <a:p>
                      <a:pPr algn="r" fontAlgn="ctr"/>
                      <a:r>
                        <a:rPr lang="ru-RU" sz="1050" b="0" i="0" u="none" strike="noStrike" dirty="0">
                          <a:solidFill>
                            <a:srgbClr val="000000"/>
                          </a:solidFill>
                          <a:effectLst/>
                          <a:latin typeface="+mn-lt"/>
                        </a:rPr>
                        <a:t>11,02</a:t>
                      </a:r>
                    </a:p>
                  </a:txBody>
                  <a:tcPr marL="9525" marR="9525" marT="9525" marB="0" anchor="ctr"/>
                </a:tc>
                <a:tc>
                  <a:txBody>
                    <a:bodyPr/>
                    <a:lstStyle/>
                    <a:p>
                      <a:pPr algn="r" fontAlgn="ctr"/>
                      <a:r>
                        <a:rPr lang="ru-RU" sz="1050" b="0" i="0" u="none" strike="noStrike">
                          <a:solidFill>
                            <a:srgbClr val="000000"/>
                          </a:solidFill>
                          <a:effectLst/>
                          <a:latin typeface="+mn-lt"/>
                        </a:rPr>
                        <a:t>122,28</a:t>
                      </a:r>
                    </a:p>
                  </a:txBody>
                  <a:tcPr marL="9525" marR="9525" marT="9525" marB="0" anchor="ctr"/>
                </a:tc>
              </a:tr>
              <a:tr h="178392">
                <a:tc>
                  <a:txBody>
                    <a:bodyPr/>
                    <a:lstStyle/>
                    <a:p>
                      <a:pPr algn="r" fontAlgn="t"/>
                      <a:r>
                        <a:rPr lang="ru-RU" sz="1050" u="none" strike="noStrike">
                          <a:effectLst/>
                          <a:latin typeface="+mn-lt"/>
                        </a:rPr>
                        <a:t>52</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Другие цереброваскулярные болезни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6079</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69913476,47</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3,31</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2,63</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1,020</a:t>
                      </a:r>
                    </a:p>
                  </a:txBody>
                  <a:tcPr marL="9525" marR="9525" marT="9525" marB="0" anchor="ctr"/>
                </a:tc>
                <a:tc>
                  <a:txBody>
                    <a:bodyPr/>
                    <a:lstStyle/>
                    <a:p>
                      <a:pPr algn="r" fontAlgn="ctr"/>
                      <a:r>
                        <a:rPr lang="ru-RU" sz="1050" b="0" i="0" u="none" strike="noStrike" dirty="0">
                          <a:solidFill>
                            <a:srgbClr val="000000"/>
                          </a:solidFill>
                          <a:effectLst/>
                          <a:latin typeface="+mn-lt"/>
                        </a:rPr>
                        <a:t>9,91</a:t>
                      </a:r>
                    </a:p>
                  </a:txBody>
                  <a:tcPr marL="9525" marR="9525" marT="9525" marB="0" anchor="ctr"/>
                </a:tc>
                <a:tc>
                  <a:txBody>
                    <a:bodyPr/>
                    <a:lstStyle/>
                    <a:p>
                      <a:pPr algn="r" fontAlgn="ctr"/>
                      <a:r>
                        <a:rPr lang="ru-RU" sz="1050" b="0" i="0" u="none" strike="noStrike" dirty="0">
                          <a:solidFill>
                            <a:srgbClr val="000000"/>
                          </a:solidFill>
                          <a:effectLst/>
                          <a:latin typeface="+mn-lt"/>
                        </a:rPr>
                        <a:t>110,02</a:t>
                      </a:r>
                    </a:p>
                  </a:txBody>
                  <a:tcPr marL="9525" marR="9525" marT="9525" marB="0" anchor="ctr"/>
                </a:tc>
              </a:tr>
              <a:tr h="178392">
                <a:tc>
                  <a:txBody>
                    <a:bodyPr/>
                    <a:lstStyle/>
                    <a:p>
                      <a:pPr algn="r" fontAlgn="t"/>
                      <a:r>
                        <a:rPr lang="ru-RU" sz="1050" u="none" strike="noStrike">
                          <a:effectLst/>
                          <a:latin typeface="+mn-lt"/>
                        </a:rPr>
                        <a:t>54</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err="1">
                          <a:effectLst/>
                          <a:latin typeface="+mn-lt"/>
                        </a:rPr>
                        <a:t>Дорсопатии</a:t>
                      </a:r>
                      <a:r>
                        <a:rPr lang="ru-RU" sz="1050" u="none" strike="noStrike" dirty="0">
                          <a:effectLst/>
                          <a:latin typeface="+mn-lt"/>
                        </a:rPr>
                        <a:t>, </a:t>
                      </a:r>
                      <a:r>
                        <a:rPr lang="ru-RU" sz="1050" u="none" strike="noStrike" dirty="0" err="1">
                          <a:effectLst/>
                          <a:latin typeface="+mn-lt"/>
                        </a:rPr>
                        <a:t>спондилопатии</a:t>
                      </a:r>
                      <a:r>
                        <a:rPr lang="ru-RU" sz="1050" u="none" strike="noStrike" dirty="0">
                          <a:effectLst/>
                          <a:latin typeface="+mn-lt"/>
                        </a:rPr>
                        <a:t>, переломы позвоночника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5402</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77333285,65</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2,94</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a:effectLst/>
                          <a:latin typeface="+mn-lt"/>
                        </a:rPr>
                        <a:t>2,91</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1,160</a:t>
                      </a:r>
                    </a:p>
                  </a:txBody>
                  <a:tcPr marL="9525" marR="9525" marT="9525" marB="0" anchor="ctr"/>
                </a:tc>
                <a:tc>
                  <a:txBody>
                    <a:bodyPr/>
                    <a:lstStyle/>
                    <a:p>
                      <a:pPr algn="r" fontAlgn="ctr"/>
                      <a:r>
                        <a:rPr lang="ru-RU" sz="1050" b="0" i="0" u="none" strike="noStrike" dirty="0">
                          <a:solidFill>
                            <a:srgbClr val="000000"/>
                          </a:solidFill>
                          <a:effectLst/>
                          <a:latin typeface="+mn-lt"/>
                        </a:rPr>
                        <a:t>11,15</a:t>
                      </a:r>
                    </a:p>
                  </a:txBody>
                  <a:tcPr marL="9525" marR="9525" marT="9525" marB="0" anchor="ctr"/>
                </a:tc>
                <a:tc>
                  <a:txBody>
                    <a:bodyPr/>
                    <a:lstStyle/>
                    <a:p>
                      <a:pPr algn="r" fontAlgn="ctr"/>
                      <a:r>
                        <a:rPr lang="ru-RU" sz="1050" b="0" i="0" u="none" strike="noStrike" dirty="0">
                          <a:solidFill>
                            <a:srgbClr val="000000"/>
                          </a:solidFill>
                          <a:effectLst/>
                          <a:latin typeface="+mn-lt"/>
                        </a:rPr>
                        <a:t>123,72</a:t>
                      </a:r>
                    </a:p>
                  </a:txBody>
                  <a:tcPr marL="9525" marR="9525" marT="9525" marB="0" anchor="ctr"/>
                </a:tc>
              </a:tr>
              <a:tr h="178392">
                <a:tc>
                  <a:txBody>
                    <a:bodyPr/>
                    <a:lstStyle/>
                    <a:p>
                      <a:pPr algn="r" fontAlgn="t"/>
                      <a:r>
                        <a:rPr lang="ru-RU" sz="1050" u="none" strike="noStrike">
                          <a:effectLst/>
                          <a:latin typeface="+mn-lt"/>
                        </a:rPr>
                        <a:t>4</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err="1">
                          <a:effectLst/>
                          <a:latin typeface="+mn-lt"/>
                        </a:rPr>
                        <a:t>Родоразрешение</a:t>
                      </a:r>
                      <a:r>
                        <a:rPr lang="ru-RU" sz="1050" u="none" strike="noStrike" dirty="0">
                          <a:effectLst/>
                          <a:latin typeface="+mn-lt"/>
                        </a:rPr>
                        <a:t>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4574</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41379757,24</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2,49</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a:effectLst/>
                          <a:latin typeface="+mn-lt"/>
                        </a:rPr>
                        <a:t>1,56</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0,740</a:t>
                      </a:r>
                    </a:p>
                  </a:txBody>
                  <a:tcPr marL="9525" marR="9525" marT="9525" marB="0" anchor="ctr"/>
                </a:tc>
                <a:tc>
                  <a:txBody>
                    <a:bodyPr/>
                    <a:lstStyle/>
                    <a:p>
                      <a:pPr algn="r" fontAlgn="ctr"/>
                      <a:r>
                        <a:rPr lang="ru-RU" sz="1050" b="0" i="0" u="none" strike="noStrike" dirty="0">
                          <a:solidFill>
                            <a:srgbClr val="000000"/>
                          </a:solidFill>
                          <a:effectLst/>
                          <a:latin typeface="+mn-lt"/>
                        </a:rPr>
                        <a:t>4,60</a:t>
                      </a:r>
                    </a:p>
                  </a:txBody>
                  <a:tcPr marL="9525" marR="9525" marT="9525" marB="0" anchor="ctr"/>
                </a:tc>
                <a:tc>
                  <a:txBody>
                    <a:bodyPr/>
                    <a:lstStyle/>
                    <a:p>
                      <a:pPr algn="r" fontAlgn="ctr"/>
                      <a:r>
                        <a:rPr lang="ru-RU" sz="1050" b="0" i="0" u="none" strike="noStrike" dirty="0">
                          <a:solidFill>
                            <a:srgbClr val="000000"/>
                          </a:solidFill>
                          <a:effectLst/>
                          <a:latin typeface="+mn-lt"/>
                        </a:rPr>
                        <a:t>51,06</a:t>
                      </a:r>
                    </a:p>
                  </a:txBody>
                  <a:tcPr marL="9525" marR="9525" marT="9525" marB="0" anchor="ctr"/>
                </a:tc>
              </a:tr>
              <a:tr h="178392">
                <a:tc>
                  <a:txBody>
                    <a:bodyPr/>
                    <a:lstStyle/>
                    <a:p>
                      <a:pPr algn="r" fontAlgn="t"/>
                      <a:r>
                        <a:rPr lang="ru-RU" sz="1050" u="none" strike="noStrike">
                          <a:effectLst/>
                          <a:latin typeface="+mn-lt"/>
                        </a:rPr>
                        <a:t>87</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Пневмония, плеврит, другие болезни плевры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4226</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52626021,56</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2,30</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1,98</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1,150</a:t>
                      </a:r>
                    </a:p>
                  </a:txBody>
                  <a:tcPr marL="9525" marR="9525" marT="9525" marB="0" anchor="ctr"/>
                </a:tc>
                <a:tc>
                  <a:txBody>
                    <a:bodyPr/>
                    <a:lstStyle/>
                    <a:p>
                      <a:pPr algn="r" fontAlgn="ctr"/>
                      <a:r>
                        <a:rPr lang="ru-RU" sz="1050" b="0" i="0" u="none" strike="noStrike" dirty="0">
                          <a:solidFill>
                            <a:srgbClr val="000000"/>
                          </a:solidFill>
                          <a:effectLst/>
                          <a:latin typeface="+mn-lt"/>
                        </a:rPr>
                        <a:t>12,76</a:t>
                      </a:r>
                    </a:p>
                  </a:txBody>
                  <a:tcPr marL="9525" marR="9525" marT="9525" marB="0" anchor="ctr"/>
                </a:tc>
                <a:tc>
                  <a:txBody>
                    <a:bodyPr/>
                    <a:lstStyle/>
                    <a:p>
                      <a:pPr algn="r" fontAlgn="ctr"/>
                      <a:r>
                        <a:rPr lang="ru-RU" sz="1050" b="0" i="0" u="none" strike="noStrike" dirty="0">
                          <a:solidFill>
                            <a:srgbClr val="000000"/>
                          </a:solidFill>
                          <a:effectLst/>
                          <a:latin typeface="+mn-lt"/>
                        </a:rPr>
                        <a:t>141,60</a:t>
                      </a:r>
                    </a:p>
                  </a:txBody>
                  <a:tcPr marL="9525" marR="9525" marT="9525" marB="0" anchor="ctr"/>
                </a:tc>
              </a:tr>
              <a:tr h="187311">
                <a:tc>
                  <a:txBody>
                    <a:bodyPr/>
                    <a:lstStyle/>
                    <a:p>
                      <a:pPr algn="r" fontAlgn="t"/>
                      <a:r>
                        <a:rPr lang="ru-RU" sz="1050" u="none" strike="noStrike">
                          <a:effectLst/>
                          <a:latin typeface="+mn-lt"/>
                        </a:rPr>
                        <a:t>88</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Острый бронхит, симптомы и признаки, относящиеся к органам дыхания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4095</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32951977,06</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2,23</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a:effectLst/>
                          <a:latin typeface="+mn-lt"/>
                        </a:rPr>
                        <a:t>1,24</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0,770</a:t>
                      </a:r>
                    </a:p>
                  </a:txBody>
                  <a:tcPr marL="9525" marR="9525" marT="9525" marB="0" anchor="ctr"/>
                </a:tc>
                <a:tc>
                  <a:txBody>
                    <a:bodyPr/>
                    <a:lstStyle/>
                    <a:p>
                      <a:pPr algn="r" fontAlgn="ctr"/>
                      <a:r>
                        <a:rPr lang="ru-RU" sz="1050" b="0" i="0" u="none" strike="noStrike" dirty="0">
                          <a:solidFill>
                            <a:srgbClr val="000000"/>
                          </a:solidFill>
                          <a:effectLst/>
                          <a:latin typeface="+mn-lt"/>
                        </a:rPr>
                        <a:t>9,38</a:t>
                      </a:r>
                    </a:p>
                  </a:txBody>
                  <a:tcPr marL="9525" marR="9525" marT="9525" marB="0" anchor="ctr"/>
                </a:tc>
                <a:tc>
                  <a:txBody>
                    <a:bodyPr/>
                    <a:lstStyle/>
                    <a:p>
                      <a:pPr algn="r" fontAlgn="ctr"/>
                      <a:r>
                        <a:rPr lang="ru-RU" sz="1050" b="0" i="0" u="none" strike="noStrike" dirty="0">
                          <a:solidFill>
                            <a:srgbClr val="000000"/>
                          </a:solidFill>
                          <a:effectLst/>
                          <a:latin typeface="+mn-lt"/>
                        </a:rPr>
                        <a:t>104,08</a:t>
                      </a:r>
                    </a:p>
                  </a:txBody>
                  <a:tcPr marL="9525" marR="9525" marT="9525" marB="0" anchor="ctr"/>
                </a:tc>
              </a:tr>
              <a:tr h="178392">
                <a:tc>
                  <a:txBody>
                    <a:bodyPr/>
                    <a:lstStyle/>
                    <a:p>
                      <a:pPr algn="r" fontAlgn="t"/>
                      <a:r>
                        <a:rPr lang="ru-RU" sz="1050" u="none" strike="noStrike">
                          <a:effectLst/>
                          <a:latin typeface="+mn-lt"/>
                        </a:rPr>
                        <a:t>35</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Гипертоническая болезнь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3831</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39366844,23</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2,09</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a:effectLst/>
                          <a:latin typeface="+mn-lt"/>
                        </a:rPr>
                        <a:t>1,48</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0,950</a:t>
                      </a:r>
                    </a:p>
                  </a:txBody>
                  <a:tcPr marL="9525" marR="9525" marT="9525" marB="0" anchor="ctr"/>
                </a:tc>
                <a:tc>
                  <a:txBody>
                    <a:bodyPr/>
                    <a:lstStyle/>
                    <a:p>
                      <a:pPr algn="r" fontAlgn="ctr"/>
                      <a:r>
                        <a:rPr lang="ru-RU" sz="1050" b="0" i="0" u="none" strike="noStrike" dirty="0">
                          <a:solidFill>
                            <a:srgbClr val="000000"/>
                          </a:solidFill>
                          <a:effectLst/>
                          <a:latin typeface="+mn-lt"/>
                        </a:rPr>
                        <a:t>9,48</a:t>
                      </a:r>
                    </a:p>
                  </a:txBody>
                  <a:tcPr marL="9525" marR="9525" marT="9525" marB="0" anchor="ctr"/>
                </a:tc>
                <a:tc>
                  <a:txBody>
                    <a:bodyPr/>
                    <a:lstStyle/>
                    <a:p>
                      <a:pPr algn="r" fontAlgn="ctr"/>
                      <a:r>
                        <a:rPr lang="ru-RU" sz="1050" b="0" i="0" u="none" strike="noStrike" dirty="0">
                          <a:solidFill>
                            <a:srgbClr val="000000"/>
                          </a:solidFill>
                          <a:effectLst/>
                          <a:latin typeface="+mn-lt"/>
                        </a:rPr>
                        <a:t>105,18</a:t>
                      </a:r>
                    </a:p>
                  </a:txBody>
                  <a:tcPr marL="9525" marR="9525" marT="9525" marB="0" anchor="ctr"/>
                </a:tc>
              </a:tr>
              <a:tr h="178392">
                <a:tc>
                  <a:txBody>
                    <a:bodyPr/>
                    <a:lstStyle/>
                    <a:p>
                      <a:pPr algn="r" fontAlgn="t"/>
                      <a:r>
                        <a:rPr lang="ru-RU" sz="1050" u="none" strike="noStrike" dirty="0">
                          <a:effectLst/>
                          <a:latin typeface="+mn-lt"/>
                        </a:rPr>
                        <a:t>118</a:t>
                      </a:r>
                      <a:endParaRPr lang="ru-RU" sz="1050" b="0" i="0" u="none" strike="noStrike" dirty="0">
                        <a:solidFill>
                          <a:srgbClr val="000000"/>
                        </a:solidFill>
                        <a:effectLst/>
                        <a:latin typeface="+mn-lt"/>
                        <a:cs typeface="Times New Roman" pitchFamily="18" charset="0"/>
                      </a:endParaRPr>
                    </a:p>
                  </a:txBody>
                  <a:tcPr marL="8637" marR="8637" marT="8637" marB="0" anchor="ctr">
                    <a:solidFill>
                      <a:schemeClr val="accent2">
                        <a:lumMod val="60000"/>
                        <a:lumOff val="40000"/>
                      </a:schemeClr>
                    </a:solidFill>
                  </a:tcPr>
                </a:tc>
                <a:tc>
                  <a:txBody>
                    <a:bodyPr/>
                    <a:lstStyle/>
                    <a:p>
                      <a:pPr marL="108000" algn="l" fontAlgn="t"/>
                      <a:r>
                        <a:rPr lang="ru-RU" sz="1050" u="none" strike="noStrike" dirty="0">
                          <a:effectLst/>
                          <a:latin typeface="+mn-lt"/>
                        </a:rPr>
                        <a:t>Операции на костно-мышечной системе и суставах (уровень затрат 3)                                                                                                                                                                                         </a:t>
                      </a:r>
                      <a:endParaRPr lang="ru-RU" sz="1050" b="0" i="0" u="none" strike="noStrike" dirty="0">
                        <a:solidFill>
                          <a:srgbClr val="000000"/>
                        </a:solidFill>
                        <a:effectLst/>
                        <a:latin typeface="+mn-lt"/>
                        <a:cs typeface="Times New Roman" pitchFamily="18" charset="0"/>
                      </a:endParaRPr>
                    </a:p>
                  </a:txBody>
                  <a:tcPr marL="8637" marR="8637" marT="8637" marB="0" anchor="ctr">
                    <a:solidFill>
                      <a:schemeClr val="accent2">
                        <a:lumMod val="60000"/>
                        <a:lumOff val="40000"/>
                      </a:schemeClr>
                    </a:solidFill>
                  </a:tcPr>
                </a:tc>
                <a:tc>
                  <a:txBody>
                    <a:bodyPr/>
                    <a:lstStyle/>
                    <a:p>
                      <a:pPr algn="r" fontAlgn="t"/>
                      <a:r>
                        <a:rPr lang="ru-RU" sz="1050" u="none" strike="noStrike" dirty="0">
                          <a:effectLst/>
                          <a:latin typeface="+mn-lt"/>
                        </a:rPr>
                        <a:t>3546</a:t>
                      </a:r>
                      <a:endParaRPr lang="ru-RU" sz="1050" b="0" i="0" u="none" strike="noStrike" dirty="0">
                        <a:solidFill>
                          <a:srgbClr val="000000"/>
                        </a:solidFill>
                        <a:effectLst/>
                        <a:latin typeface="+mn-lt"/>
                        <a:cs typeface="Times New Roman" pitchFamily="18" charset="0"/>
                      </a:endParaRPr>
                    </a:p>
                  </a:txBody>
                  <a:tcPr marL="8637" marR="8637" marT="8637" marB="0" anchor="ctr">
                    <a:solidFill>
                      <a:schemeClr val="accent2">
                        <a:lumMod val="60000"/>
                        <a:lumOff val="40000"/>
                      </a:schemeClr>
                    </a:solidFill>
                  </a:tcPr>
                </a:tc>
                <a:tc>
                  <a:txBody>
                    <a:bodyPr/>
                    <a:lstStyle/>
                    <a:p>
                      <a:pPr algn="r" fontAlgn="t"/>
                      <a:r>
                        <a:rPr lang="ru-RU" sz="1050" u="none" strike="noStrike" dirty="0">
                          <a:effectLst/>
                          <a:latin typeface="+mn-lt"/>
                        </a:rPr>
                        <a:t>61060834,39</a:t>
                      </a:r>
                      <a:endParaRPr lang="ru-RU" sz="1050" b="0" i="0" u="none" strike="noStrike" dirty="0">
                        <a:solidFill>
                          <a:srgbClr val="000000"/>
                        </a:solidFill>
                        <a:effectLst/>
                        <a:latin typeface="+mn-lt"/>
                        <a:cs typeface="Times New Roman" pitchFamily="18" charset="0"/>
                      </a:endParaRPr>
                    </a:p>
                  </a:txBody>
                  <a:tcPr marL="8637" marR="8637" marT="8637" marB="0" anchor="ctr">
                    <a:solidFill>
                      <a:schemeClr val="accent2">
                        <a:lumMod val="60000"/>
                        <a:lumOff val="40000"/>
                      </a:schemeClr>
                    </a:solidFill>
                  </a:tcPr>
                </a:tc>
                <a:tc>
                  <a:txBody>
                    <a:bodyPr/>
                    <a:lstStyle/>
                    <a:p>
                      <a:pPr algn="r" fontAlgn="t"/>
                      <a:r>
                        <a:rPr lang="ru-RU" sz="1050" u="none" strike="noStrike" dirty="0">
                          <a:effectLst/>
                          <a:latin typeface="+mn-lt"/>
                        </a:rPr>
                        <a:t>1,93</a:t>
                      </a:r>
                      <a:endParaRPr lang="ru-RU" sz="1050" b="0" i="0" u="none" strike="noStrike" dirty="0">
                        <a:solidFill>
                          <a:srgbClr val="000000"/>
                        </a:solidFill>
                        <a:effectLst/>
                        <a:latin typeface="+mn-lt"/>
                        <a:cs typeface="Times New Roman" pitchFamily="18" charset="0"/>
                      </a:endParaRPr>
                    </a:p>
                  </a:txBody>
                  <a:tcPr marL="0" marR="18000" marT="0" marB="0" anchor="ctr">
                    <a:solidFill>
                      <a:schemeClr val="accent2">
                        <a:lumMod val="60000"/>
                        <a:lumOff val="40000"/>
                      </a:schemeClr>
                    </a:solidFill>
                  </a:tcPr>
                </a:tc>
                <a:tc>
                  <a:txBody>
                    <a:bodyPr/>
                    <a:lstStyle/>
                    <a:p>
                      <a:pPr marL="36000" algn="r" fontAlgn="t"/>
                      <a:r>
                        <a:rPr lang="ru-RU" sz="1050" u="none" strike="noStrike" dirty="0">
                          <a:effectLst/>
                          <a:latin typeface="+mn-lt"/>
                        </a:rPr>
                        <a:t>2,30</a:t>
                      </a:r>
                      <a:endParaRPr lang="ru-RU" sz="1050" b="0" i="0" u="none" strike="noStrike" dirty="0">
                        <a:solidFill>
                          <a:srgbClr val="000000"/>
                        </a:solidFill>
                        <a:effectLst/>
                        <a:latin typeface="+mn-lt"/>
                        <a:cs typeface="Times New Roman" pitchFamily="18" charset="0"/>
                      </a:endParaRPr>
                    </a:p>
                  </a:txBody>
                  <a:tcPr marL="0" marR="18000" marT="0" marB="0" anchor="ctr">
                    <a:solidFill>
                      <a:schemeClr val="accent2">
                        <a:lumMod val="60000"/>
                        <a:lumOff val="40000"/>
                      </a:schemeClr>
                    </a:solidFill>
                  </a:tcPr>
                </a:tc>
                <a:tc>
                  <a:txBody>
                    <a:bodyPr/>
                    <a:lstStyle/>
                    <a:p>
                      <a:pPr algn="r" fontAlgn="ctr"/>
                      <a:r>
                        <a:rPr lang="ru-RU" sz="1050" b="0" i="0" u="none" strike="noStrike" dirty="0">
                          <a:solidFill>
                            <a:srgbClr val="000000"/>
                          </a:solidFill>
                          <a:effectLst/>
                          <a:latin typeface="+mn-lt"/>
                        </a:rPr>
                        <a:t>1,370</a:t>
                      </a:r>
                    </a:p>
                  </a:txBody>
                  <a:tcPr marL="9525" marR="9525" marT="9525" marB="0" anchor="ctr">
                    <a:solidFill>
                      <a:schemeClr val="accent2">
                        <a:lumMod val="60000"/>
                        <a:lumOff val="40000"/>
                      </a:schemeClr>
                    </a:solidFill>
                  </a:tcPr>
                </a:tc>
                <a:tc>
                  <a:txBody>
                    <a:bodyPr/>
                    <a:lstStyle/>
                    <a:p>
                      <a:pPr algn="r" fontAlgn="ctr"/>
                      <a:r>
                        <a:rPr lang="ru-RU" sz="1050" b="0" i="0" u="none" strike="noStrike" dirty="0">
                          <a:solidFill>
                            <a:srgbClr val="000000"/>
                          </a:solidFill>
                          <a:effectLst/>
                          <a:latin typeface="+mn-lt"/>
                        </a:rPr>
                        <a:t>13,91</a:t>
                      </a:r>
                    </a:p>
                  </a:txBody>
                  <a:tcPr marL="9525" marR="9525" marT="9525" marB="0" anchor="ctr">
                    <a:solidFill>
                      <a:schemeClr val="accent2">
                        <a:lumMod val="60000"/>
                        <a:lumOff val="40000"/>
                      </a:schemeClr>
                    </a:solidFill>
                  </a:tcPr>
                </a:tc>
                <a:tc>
                  <a:txBody>
                    <a:bodyPr/>
                    <a:lstStyle/>
                    <a:p>
                      <a:pPr algn="r" fontAlgn="ctr"/>
                      <a:r>
                        <a:rPr lang="ru-RU" sz="1050" b="0" i="0" u="none" strike="noStrike" dirty="0">
                          <a:solidFill>
                            <a:srgbClr val="000000"/>
                          </a:solidFill>
                          <a:effectLst/>
                          <a:latin typeface="+mn-lt"/>
                        </a:rPr>
                        <a:t>154,33</a:t>
                      </a:r>
                    </a:p>
                  </a:txBody>
                  <a:tcPr marL="9525" marR="9525" marT="9525" marB="0" anchor="ctr">
                    <a:solidFill>
                      <a:schemeClr val="accent2">
                        <a:lumMod val="60000"/>
                        <a:lumOff val="40000"/>
                      </a:schemeClr>
                    </a:solidFill>
                  </a:tcPr>
                </a:tc>
              </a:tr>
              <a:tr h="178392">
                <a:tc>
                  <a:txBody>
                    <a:bodyPr/>
                    <a:lstStyle/>
                    <a:p>
                      <a:pPr algn="r" fontAlgn="t"/>
                      <a:r>
                        <a:rPr lang="ru-RU" sz="1050" u="none" strike="noStrike">
                          <a:effectLst/>
                          <a:latin typeface="+mn-lt"/>
                        </a:rPr>
                        <a:t>89</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Хронический бронхит, </a:t>
                      </a:r>
                      <a:r>
                        <a:rPr lang="ru-RU" sz="1050" u="none" strike="noStrike" dirty="0" err="1">
                          <a:effectLst/>
                          <a:latin typeface="+mn-lt"/>
                        </a:rPr>
                        <a:t>хобл</a:t>
                      </a:r>
                      <a:r>
                        <a:rPr lang="ru-RU" sz="1050" u="none" strike="noStrike" dirty="0">
                          <a:effectLst/>
                          <a:latin typeface="+mn-lt"/>
                        </a:rPr>
                        <a:t>, эмфизема, бронхоэктатическая болезнь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3376</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47560245,95</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1,84</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1,79</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1,210</a:t>
                      </a:r>
                    </a:p>
                  </a:txBody>
                  <a:tcPr marL="9525" marR="9525" marT="9525" marB="0" anchor="ctr"/>
                </a:tc>
                <a:tc>
                  <a:txBody>
                    <a:bodyPr/>
                    <a:lstStyle/>
                    <a:p>
                      <a:pPr algn="r" fontAlgn="ctr"/>
                      <a:r>
                        <a:rPr lang="ru-RU" sz="1050" b="0" i="0" u="none" strike="noStrike" dirty="0">
                          <a:solidFill>
                            <a:srgbClr val="000000"/>
                          </a:solidFill>
                          <a:effectLst/>
                          <a:latin typeface="+mn-lt"/>
                        </a:rPr>
                        <a:t>11,09</a:t>
                      </a:r>
                    </a:p>
                  </a:txBody>
                  <a:tcPr marL="9525" marR="9525" marT="9525" marB="0" anchor="ctr"/>
                </a:tc>
                <a:tc>
                  <a:txBody>
                    <a:bodyPr/>
                    <a:lstStyle/>
                    <a:p>
                      <a:pPr algn="r" fontAlgn="ctr"/>
                      <a:r>
                        <a:rPr lang="ru-RU" sz="1050" b="0" i="0" u="none" strike="noStrike" dirty="0">
                          <a:solidFill>
                            <a:srgbClr val="000000"/>
                          </a:solidFill>
                          <a:effectLst/>
                          <a:latin typeface="+mn-lt"/>
                        </a:rPr>
                        <a:t>123,13</a:t>
                      </a:r>
                    </a:p>
                  </a:txBody>
                  <a:tcPr marL="9525" marR="9525" marT="9525" marB="0" anchor="ctr"/>
                </a:tc>
              </a:tr>
              <a:tr h="178392">
                <a:tc>
                  <a:txBody>
                    <a:bodyPr/>
                    <a:lstStyle/>
                    <a:p>
                      <a:pPr algn="r" fontAlgn="t"/>
                      <a:r>
                        <a:rPr lang="ru-RU" sz="1050" u="none" strike="noStrike">
                          <a:effectLst/>
                          <a:latin typeface="+mn-lt"/>
                        </a:rPr>
                        <a:t>2</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Другие осложнения, связанные преимущественно с беременностью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3291</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34536356,28</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1,79</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a:effectLst/>
                          <a:latin typeface="+mn-lt"/>
                        </a:rPr>
                        <a:t>1,30</a:t>
                      </a:r>
                      <a:endParaRPr lang="ru-RU" sz="1050" b="0" i="0" u="none" strike="noStrike">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1,070</a:t>
                      </a:r>
                    </a:p>
                  </a:txBody>
                  <a:tcPr marL="9525" marR="9525" marT="9525" marB="0" anchor="ctr"/>
                </a:tc>
                <a:tc>
                  <a:txBody>
                    <a:bodyPr/>
                    <a:lstStyle/>
                    <a:p>
                      <a:pPr algn="r" fontAlgn="ctr"/>
                      <a:r>
                        <a:rPr lang="ru-RU" sz="1050" b="0" i="0" u="none" strike="noStrike" dirty="0">
                          <a:solidFill>
                            <a:srgbClr val="000000"/>
                          </a:solidFill>
                          <a:effectLst/>
                          <a:latin typeface="+mn-lt"/>
                        </a:rPr>
                        <a:t>6,29</a:t>
                      </a:r>
                    </a:p>
                  </a:txBody>
                  <a:tcPr marL="9525" marR="9525" marT="9525" marB="0" anchor="ctr"/>
                </a:tc>
                <a:tc>
                  <a:txBody>
                    <a:bodyPr/>
                    <a:lstStyle/>
                    <a:p>
                      <a:pPr algn="r" fontAlgn="ctr"/>
                      <a:r>
                        <a:rPr lang="ru-RU" sz="1050" b="0" i="0" u="none" strike="noStrike" dirty="0">
                          <a:solidFill>
                            <a:srgbClr val="000000"/>
                          </a:solidFill>
                          <a:effectLst/>
                          <a:latin typeface="+mn-lt"/>
                        </a:rPr>
                        <a:t>69,80</a:t>
                      </a:r>
                    </a:p>
                  </a:txBody>
                  <a:tcPr marL="9525" marR="9525" marT="9525" marB="0" anchor="ctr"/>
                </a:tc>
              </a:tr>
              <a:tr h="178392">
                <a:tc>
                  <a:txBody>
                    <a:bodyPr/>
                    <a:lstStyle/>
                    <a:p>
                      <a:pPr algn="r" fontAlgn="t"/>
                      <a:r>
                        <a:rPr lang="ru-RU" sz="1050" u="none" strike="noStrike">
                          <a:effectLst/>
                          <a:latin typeface="+mn-lt"/>
                        </a:rPr>
                        <a:t>123</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Камни мочевой системы; симптомы, относящиеся к мочевой системе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3055</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22882778,54</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1,66</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0,86</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0,740</a:t>
                      </a:r>
                    </a:p>
                  </a:txBody>
                  <a:tcPr marL="9525" marR="9525" marT="9525" marB="0" anchor="ctr"/>
                </a:tc>
                <a:tc>
                  <a:txBody>
                    <a:bodyPr/>
                    <a:lstStyle/>
                    <a:p>
                      <a:pPr algn="r" fontAlgn="ctr"/>
                      <a:r>
                        <a:rPr lang="ru-RU" sz="1050" b="0" i="0" u="none" strike="noStrike" dirty="0">
                          <a:solidFill>
                            <a:srgbClr val="000000"/>
                          </a:solidFill>
                          <a:effectLst/>
                          <a:latin typeface="+mn-lt"/>
                        </a:rPr>
                        <a:t>5,92</a:t>
                      </a:r>
                    </a:p>
                  </a:txBody>
                  <a:tcPr marL="9525" marR="9525" marT="9525" marB="0" anchor="ctr"/>
                </a:tc>
                <a:tc>
                  <a:txBody>
                    <a:bodyPr/>
                    <a:lstStyle/>
                    <a:p>
                      <a:pPr algn="r" fontAlgn="ctr"/>
                      <a:r>
                        <a:rPr lang="ru-RU" sz="1050" b="0" i="0" u="none" strike="noStrike" dirty="0">
                          <a:solidFill>
                            <a:srgbClr val="000000"/>
                          </a:solidFill>
                          <a:effectLst/>
                          <a:latin typeface="+mn-lt"/>
                        </a:rPr>
                        <a:t>65,73</a:t>
                      </a:r>
                    </a:p>
                  </a:txBody>
                  <a:tcPr marL="9525" marR="9525" marT="9525" marB="0" anchor="ctr"/>
                </a:tc>
              </a:tr>
              <a:tr h="178392">
                <a:tc>
                  <a:txBody>
                    <a:bodyPr/>
                    <a:lstStyle/>
                    <a:p>
                      <a:pPr algn="r" fontAlgn="t"/>
                      <a:r>
                        <a:rPr lang="ru-RU" sz="1050" u="none" strike="noStrike" dirty="0">
                          <a:effectLst/>
                          <a:latin typeface="+mn-lt"/>
                        </a:rPr>
                        <a:t>5</a:t>
                      </a:r>
                      <a:endParaRPr lang="ru-RU" sz="1050" b="0" i="0" u="none" strike="noStrike" dirty="0">
                        <a:solidFill>
                          <a:srgbClr val="000000"/>
                        </a:solidFill>
                        <a:effectLst/>
                        <a:latin typeface="+mn-lt"/>
                        <a:cs typeface="Times New Roman" pitchFamily="18" charset="0"/>
                      </a:endParaRPr>
                    </a:p>
                  </a:txBody>
                  <a:tcPr marL="8637" marR="8637" marT="8637" marB="0" anchor="ctr">
                    <a:solidFill>
                      <a:schemeClr val="accent2">
                        <a:lumMod val="60000"/>
                        <a:lumOff val="40000"/>
                      </a:schemeClr>
                    </a:solidFill>
                  </a:tcPr>
                </a:tc>
                <a:tc>
                  <a:txBody>
                    <a:bodyPr/>
                    <a:lstStyle/>
                    <a:p>
                      <a:pPr marL="108000" algn="l" fontAlgn="t"/>
                      <a:r>
                        <a:rPr lang="ru-RU" sz="1050" u="none" strike="noStrike" dirty="0">
                          <a:effectLst/>
                          <a:latin typeface="+mn-lt"/>
                        </a:rPr>
                        <a:t>Кесарево сечение                                                                                                                                                                                                                                          </a:t>
                      </a:r>
                      <a:endParaRPr lang="ru-RU" sz="1050" b="0" i="0" u="none" strike="noStrike" dirty="0">
                        <a:solidFill>
                          <a:srgbClr val="000000"/>
                        </a:solidFill>
                        <a:effectLst/>
                        <a:latin typeface="+mn-lt"/>
                        <a:cs typeface="Times New Roman" pitchFamily="18" charset="0"/>
                      </a:endParaRPr>
                    </a:p>
                  </a:txBody>
                  <a:tcPr marL="8637" marR="8637" marT="8637" marB="0" anchor="ctr">
                    <a:solidFill>
                      <a:schemeClr val="accent2">
                        <a:lumMod val="60000"/>
                        <a:lumOff val="40000"/>
                      </a:schemeClr>
                    </a:solidFill>
                  </a:tcPr>
                </a:tc>
                <a:tc>
                  <a:txBody>
                    <a:bodyPr/>
                    <a:lstStyle/>
                    <a:p>
                      <a:pPr algn="r" fontAlgn="t"/>
                      <a:r>
                        <a:rPr lang="ru-RU" sz="1050" u="none" strike="noStrike" dirty="0">
                          <a:effectLst/>
                          <a:latin typeface="+mn-lt"/>
                        </a:rPr>
                        <a:t>3035</a:t>
                      </a:r>
                      <a:endParaRPr lang="ru-RU" sz="1050" b="0" i="0" u="none" strike="noStrike" dirty="0">
                        <a:solidFill>
                          <a:srgbClr val="000000"/>
                        </a:solidFill>
                        <a:effectLst/>
                        <a:latin typeface="+mn-lt"/>
                        <a:cs typeface="Times New Roman" pitchFamily="18" charset="0"/>
                      </a:endParaRPr>
                    </a:p>
                  </a:txBody>
                  <a:tcPr marL="8637" marR="8637" marT="8637" marB="0" anchor="ctr">
                    <a:solidFill>
                      <a:schemeClr val="accent2">
                        <a:lumMod val="60000"/>
                        <a:lumOff val="40000"/>
                      </a:schemeClr>
                    </a:solidFill>
                  </a:tcPr>
                </a:tc>
                <a:tc>
                  <a:txBody>
                    <a:bodyPr/>
                    <a:lstStyle/>
                    <a:p>
                      <a:pPr algn="r" fontAlgn="t"/>
                      <a:r>
                        <a:rPr lang="ru-RU" sz="1050" u="none" strike="noStrike" dirty="0">
                          <a:effectLst/>
                          <a:latin typeface="+mn-lt"/>
                        </a:rPr>
                        <a:t>37072776,75</a:t>
                      </a:r>
                      <a:endParaRPr lang="ru-RU" sz="1050" b="0" i="0" u="none" strike="noStrike" dirty="0">
                        <a:solidFill>
                          <a:srgbClr val="000000"/>
                        </a:solidFill>
                        <a:effectLst/>
                        <a:latin typeface="+mn-lt"/>
                        <a:cs typeface="Times New Roman" pitchFamily="18" charset="0"/>
                      </a:endParaRPr>
                    </a:p>
                  </a:txBody>
                  <a:tcPr marL="8637" marR="8637" marT="8637" marB="0" anchor="ctr">
                    <a:solidFill>
                      <a:schemeClr val="accent2">
                        <a:lumMod val="60000"/>
                        <a:lumOff val="40000"/>
                      </a:schemeClr>
                    </a:solidFill>
                  </a:tcPr>
                </a:tc>
                <a:tc>
                  <a:txBody>
                    <a:bodyPr/>
                    <a:lstStyle/>
                    <a:p>
                      <a:pPr algn="r" fontAlgn="t"/>
                      <a:r>
                        <a:rPr lang="ru-RU" sz="1050" u="none" strike="noStrike" dirty="0">
                          <a:effectLst/>
                          <a:latin typeface="+mn-lt"/>
                        </a:rPr>
                        <a:t>1,65</a:t>
                      </a:r>
                      <a:endParaRPr lang="ru-RU" sz="1050" b="0" i="0" u="none" strike="noStrike" dirty="0">
                        <a:solidFill>
                          <a:srgbClr val="000000"/>
                        </a:solidFill>
                        <a:effectLst/>
                        <a:latin typeface="+mn-lt"/>
                        <a:cs typeface="Times New Roman" pitchFamily="18" charset="0"/>
                      </a:endParaRPr>
                    </a:p>
                  </a:txBody>
                  <a:tcPr marL="0" marR="18000" marT="0" marB="0" anchor="ctr">
                    <a:solidFill>
                      <a:schemeClr val="accent2">
                        <a:lumMod val="60000"/>
                        <a:lumOff val="40000"/>
                      </a:schemeClr>
                    </a:solidFill>
                  </a:tcPr>
                </a:tc>
                <a:tc>
                  <a:txBody>
                    <a:bodyPr/>
                    <a:lstStyle/>
                    <a:p>
                      <a:pPr marL="36000" algn="r" fontAlgn="t"/>
                      <a:r>
                        <a:rPr lang="ru-RU" sz="1050" u="none" strike="noStrike" dirty="0">
                          <a:effectLst/>
                          <a:latin typeface="+mn-lt"/>
                        </a:rPr>
                        <a:t>1,39</a:t>
                      </a:r>
                      <a:endParaRPr lang="ru-RU" sz="1050" b="0" i="0" u="none" strike="noStrike" dirty="0">
                        <a:solidFill>
                          <a:srgbClr val="000000"/>
                        </a:solidFill>
                        <a:effectLst/>
                        <a:latin typeface="+mn-lt"/>
                        <a:cs typeface="Times New Roman" pitchFamily="18" charset="0"/>
                      </a:endParaRPr>
                    </a:p>
                  </a:txBody>
                  <a:tcPr marL="0" marR="18000" marT="0" marB="0" anchor="ctr">
                    <a:solidFill>
                      <a:schemeClr val="accent2">
                        <a:lumMod val="60000"/>
                        <a:lumOff val="40000"/>
                      </a:schemeClr>
                    </a:solidFill>
                  </a:tcPr>
                </a:tc>
                <a:tc>
                  <a:txBody>
                    <a:bodyPr/>
                    <a:lstStyle/>
                    <a:p>
                      <a:pPr algn="r" fontAlgn="ctr"/>
                      <a:r>
                        <a:rPr lang="ru-RU" sz="1050" b="0" i="0" u="none" strike="noStrike" dirty="0">
                          <a:solidFill>
                            <a:srgbClr val="000000"/>
                          </a:solidFill>
                          <a:effectLst/>
                          <a:latin typeface="+mn-lt"/>
                        </a:rPr>
                        <a:t>0,890</a:t>
                      </a:r>
                    </a:p>
                  </a:txBody>
                  <a:tcPr marL="9525" marR="9525" marT="9525" marB="0" anchor="ctr">
                    <a:solidFill>
                      <a:schemeClr val="accent2">
                        <a:lumMod val="60000"/>
                        <a:lumOff val="40000"/>
                      </a:schemeClr>
                    </a:solidFill>
                  </a:tcPr>
                </a:tc>
                <a:tc>
                  <a:txBody>
                    <a:bodyPr/>
                    <a:lstStyle/>
                    <a:p>
                      <a:pPr algn="r" fontAlgn="ctr"/>
                      <a:r>
                        <a:rPr lang="ru-RU" sz="1050" b="0" i="0" u="none" strike="noStrike">
                          <a:solidFill>
                            <a:srgbClr val="000000"/>
                          </a:solidFill>
                          <a:effectLst/>
                          <a:latin typeface="+mn-lt"/>
                        </a:rPr>
                        <a:t>5,59</a:t>
                      </a:r>
                    </a:p>
                  </a:txBody>
                  <a:tcPr marL="9525" marR="9525" marT="9525" marB="0" anchor="ctr">
                    <a:solidFill>
                      <a:schemeClr val="accent2">
                        <a:lumMod val="60000"/>
                        <a:lumOff val="40000"/>
                      </a:schemeClr>
                    </a:solidFill>
                  </a:tcPr>
                </a:tc>
                <a:tc>
                  <a:txBody>
                    <a:bodyPr/>
                    <a:lstStyle/>
                    <a:p>
                      <a:pPr algn="r" fontAlgn="ctr"/>
                      <a:r>
                        <a:rPr lang="ru-RU" sz="1050" b="0" i="0" u="none" strike="noStrike" dirty="0">
                          <a:solidFill>
                            <a:srgbClr val="000000"/>
                          </a:solidFill>
                          <a:effectLst/>
                          <a:latin typeface="+mn-lt"/>
                        </a:rPr>
                        <a:t>62,09</a:t>
                      </a:r>
                    </a:p>
                  </a:txBody>
                  <a:tcPr marL="9525" marR="9525" marT="9525" marB="0" anchor="ctr">
                    <a:solidFill>
                      <a:schemeClr val="accent2">
                        <a:lumMod val="60000"/>
                        <a:lumOff val="40000"/>
                      </a:schemeClr>
                    </a:solidFill>
                  </a:tcPr>
                </a:tc>
              </a:tr>
              <a:tr h="178392">
                <a:tc>
                  <a:txBody>
                    <a:bodyPr/>
                    <a:lstStyle/>
                    <a:p>
                      <a:pPr algn="r" fontAlgn="t"/>
                      <a:r>
                        <a:rPr lang="ru-RU" sz="1050" u="none" strike="noStrike">
                          <a:effectLst/>
                          <a:latin typeface="+mn-lt"/>
                        </a:rPr>
                        <a:t>10</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Кровотечение в ранние сроки беременности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3006</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42735663,98</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1,64</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1,61</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1,150</a:t>
                      </a:r>
                    </a:p>
                  </a:txBody>
                  <a:tcPr marL="9525" marR="9525" marT="9525" marB="0" anchor="ctr"/>
                </a:tc>
                <a:tc>
                  <a:txBody>
                    <a:bodyPr/>
                    <a:lstStyle/>
                    <a:p>
                      <a:pPr algn="r" fontAlgn="ctr"/>
                      <a:r>
                        <a:rPr lang="ru-RU" sz="1050" b="0" i="0" u="none" strike="noStrike" dirty="0">
                          <a:solidFill>
                            <a:srgbClr val="000000"/>
                          </a:solidFill>
                          <a:effectLst/>
                          <a:latin typeface="+mn-lt"/>
                        </a:rPr>
                        <a:t>9,12</a:t>
                      </a:r>
                    </a:p>
                  </a:txBody>
                  <a:tcPr marL="9525" marR="9525" marT="9525" marB="0" anchor="ctr"/>
                </a:tc>
                <a:tc>
                  <a:txBody>
                    <a:bodyPr/>
                    <a:lstStyle/>
                    <a:p>
                      <a:pPr algn="r" fontAlgn="ctr"/>
                      <a:r>
                        <a:rPr lang="ru-RU" sz="1050" b="0" i="0" u="none" strike="noStrike" dirty="0">
                          <a:solidFill>
                            <a:srgbClr val="000000"/>
                          </a:solidFill>
                          <a:effectLst/>
                          <a:latin typeface="+mn-lt"/>
                        </a:rPr>
                        <a:t>101,17</a:t>
                      </a:r>
                    </a:p>
                  </a:txBody>
                  <a:tcPr marL="9525" marR="9525" marT="9525" marB="0" anchor="ctr"/>
                </a:tc>
              </a:tr>
              <a:tr h="383542">
                <a:tc>
                  <a:txBody>
                    <a:bodyPr/>
                    <a:lstStyle/>
                    <a:p>
                      <a:pPr algn="r" fontAlgn="t"/>
                      <a:r>
                        <a:rPr lang="ru-RU" sz="1050" u="none" strike="noStrike">
                          <a:effectLst/>
                          <a:latin typeface="+mn-lt"/>
                        </a:rPr>
                        <a:t>3</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Медицинская помощь матери в связи с состоянием плода и возможными трудностями </a:t>
                      </a:r>
                      <a:r>
                        <a:rPr lang="ru-RU" sz="1050" u="none" strike="noStrike" dirty="0" err="1">
                          <a:effectLst/>
                          <a:latin typeface="+mn-lt"/>
                        </a:rPr>
                        <a:t>родоразрешения</a:t>
                      </a:r>
                      <a:r>
                        <a:rPr lang="ru-RU" sz="1050" u="none" strike="noStrike" dirty="0">
                          <a:effectLst/>
                          <a:latin typeface="+mn-lt"/>
                        </a:rPr>
                        <a:t>, осложнения родов и </a:t>
                      </a:r>
                      <a:r>
                        <a:rPr lang="ru-RU" sz="1050" u="none" strike="noStrike" dirty="0" err="1">
                          <a:effectLst/>
                          <a:latin typeface="+mn-lt"/>
                        </a:rPr>
                        <a:t>родоразрешения</a:t>
                      </a:r>
                      <a:r>
                        <a:rPr lang="ru-RU" sz="1050" u="none" strike="noStrike" dirty="0">
                          <a:effectLst/>
                          <a:latin typeface="+mn-lt"/>
                        </a:rPr>
                        <a:t>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2982</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33665089,64</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1,62</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1,27</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1,080</a:t>
                      </a:r>
                    </a:p>
                  </a:txBody>
                  <a:tcPr marL="9525" marR="9525" marT="9525" marB="0" anchor="ctr"/>
                </a:tc>
                <a:tc>
                  <a:txBody>
                    <a:bodyPr/>
                    <a:lstStyle/>
                    <a:p>
                      <a:pPr algn="r" fontAlgn="ctr"/>
                      <a:r>
                        <a:rPr lang="ru-RU" sz="1050" b="0" i="0" u="none" strike="noStrike" dirty="0">
                          <a:solidFill>
                            <a:srgbClr val="000000"/>
                          </a:solidFill>
                          <a:effectLst/>
                          <a:latin typeface="+mn-lt"/>
                        </a:rPr>
                        <a:t>5,26</a:t>
                      </a:r>
                    </a:p>
                  </a:txBody>
                  <a:tcPr marL="9525" marR="9525" marT="9525" marB="0" anchor="ctr"/>
                </a:tc>
                <a:tc>
                  <a:txBody>
                    <a:bodyPr/>
                    <a:lstStyle/>
                    <a:p>
                      <a:pPr algn="r" fontAlgn="ctr"/>
                      <a:r>
                        <a:rPr lang="ru-RU" sz="1050" b="0" i="0" u="none" strike="noStrike" dirty="0">
                          <a:solidFill>
                            <a:srgbClr val="000000"/>
                          </a:solidFill>
                          <a:effectLst/>
                          <a:latin typeface="+mn-lt"/>
                        </a:rPr>
                        <a:t>58,34</a:t>
                      </a:r>
                    </a:p>
                  </a:txBody>
                  <a:tcPr marL="9525" marR="9525" marT="9525" marB="0" anchor="ctr"/>
                </a:tc>
              </a:tr>
              <a:tr h="356783">
                <a:tc>
                  <a:txBody>
                    <a:bodyPr/>
                    <a:lstStyle/>
                    <a:p>
                      <a:pPr algn="r" fontAlgn="t"/>
                      <a:r>
                        <a:rPr lang="ru-RU" sz="1050" u="none" strike="noStrike">
                          <a:effectLst/>
                          <a:latin typeface="+mn-lt"/>
                        </a:rPr>
                        <a:t>122</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err="1">
                          <a:effectLst/>
                          <a:latin typeface="+mn-lt"/>
                        </a:rPr>
                        <a:t>Тубулоинтерстициальные</a:t>
                      </a:r>
                      <a:r>
                        <a:rPr lang="ru-RU" sz="1050" u="none" strike="noStrike" dirty="0">
                          <a:effectLst/>
                          <a:latin typeface="+mn-lt"/>
                        </a:rPr>
                        <a:t> болезни почек, другие болезни мочевой системы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2838</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36149026,71</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1,54</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1,36</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1,020</a:t>
                      </a:r>
                    </a:p>
                  </a:txBody>
                  <a:tcPr marL="9525" marR="9525" marT="9525" marB="0" anchor="ctr"/>
                </a:tc>
                <a:tc>
                  <a:txBody>
                    <a:bodyPr/>
                    <a:lstStyle/>
                    <a:p>
                      <a:pPr algn="r" fontAlgn="ctr"/>
                      <a:r>
                        <a:rPr lang="ru-RU" sz="1050" b="0" i="0" u="none" strike="noStrike" dirty="0">
                          <a:solidFill>
                            <a:srgbClr val="000000"/>
                          </a:solidFill>
                          <a:effectLst/>
                          <a:latin typeface="+mn-lt"/>
                        </a:rPr>
                        <a:t>9,37</a:t>
                      </a:r>
                    </a:p>
                  </a:txBody>
                  <a:tcPr marL="9525" marR="9525" marT="9525" marB="0" anchor="ctr"/>
                </a:tc>
                <a:tc>
                  <a:txBody>
                    <a:bodyPr/>
                    <a:lstStyle/>
                    <a:p>
                      <a:pPr algn="r" fontAlgn="ctr"/>
                      <a:r>
                        <a:rPr lang="ru-RU" sz="1050" b="0" i="0" u="none" strike="noStrike" dirty="0">
                          <a:solidFill>
                            <a:srgbClr val="000000"/>
                          </a:solidFill>
                          <a:effectLst/>
                          <a:latin typeface="+mn-lt"/>
                        </a:rPr>
                        <a:t>103,96</a:t>
                      </a:r>
                    </a:p>
                  </a:txBody>
                  <a:tcPr marL="9525" marR="9525" marT="9525" marB="0" anchor="ctr"/>
                </a:tc>
              </a:tr>
              <a:tr h="178392">
                <a:tc>
                  <a:txBody>
                    <a:bodyPr/>
                    <a:lstStyle/>
                    <a:p>
                      <a:pPr algn="r" fontAlgn="t"/>
                      <a:r>
                        <a:rPr lang="ru-RU" sz="1050" u="none" strike="noStrike">
                          <a:effectLst/>
                          <a:latin typeface="+mn-lt"/>
                        </a:rPr>
                        <a:t>38</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Нарушения ритма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a:effectLst/>
                          <a:latin typeface="+mn-lt"/>
                        </a:rPr>
                        <a:t>2789</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45998942,42</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1,52</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1,73</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1,340</a:t>
                      </a:r>
                    </a:p>
                  </a:txBody>
                  <a:tcPr marL="9525" marR="9525" marT="9525" marB="0" anchor="ctr"/>
                </a:tc>
                <a:tc>
                  <a:txBody>
                    <a:bodyPr/>
                    <a:lstStyle/>
                    <a:p>
                      <a:pPr algn="r" fontAlgn="ctr"/>
                      <a:r>
                        <a:rPr lang="ru-RU" sz="1050" b="0" i="0" u="none" strike="noStrike" dirty="0">
                          <a:solidFill>
                            <a:srgbClr val="000000"/>
                          </a:solidFill>
                          <a:effectLst/>
                          <a:latin typeface="+mn-lt"/>
                        </a:rPr>
                        <a:t>9,83</a:t>
                      </a:r>
                    </a:p>
                  </a:txBody>
                  <a:tcPr marL="9525" marR="9525" marT="9525" marB="0" anchor="ctr"/>
                </a:tc>
                <a:tc>
                  <a:txBody>
                    <a:bodyPr/>
                    <a:lstStyle/>
                    <a:p>
                      <a:pPr algn="r" fontAlgn="ctr"/>
                      <a:r>
                        <a:rPr lang="ru-RU" sz="1050" b="0" i="0" u="none" strike="noStrike" dirty="0">
                          <a:solidFill>
                            <a:srgbClr val="000000"/>
                          </a:solidFill>
                          <a:effectLst/>
                          <a:latin typeface="+mn-lt"/>
                        </a:rPr>
                        <a:t>109,14</a:t>
                      </a:r>
                    </a:p>
                  </a:txBody>
                  <a:tcPr marL="9525" marR="9525" marT="9525" marB="0" anchor="ctr"/>
                </a:tc>
              </a:tr>
              <a:tr h="178392">
                <a:tc>
                  <a:txBody>
                    <a:bodyPr/>
                    <a:lstStyle/>
                    <a:p>
                      <a:pPr algn="r" fontAlgn="t"/>
                      <a:r>
                        <a:rPr lang="ru-RU" sz="1050" u="none" strike="noStrike">
                          <a:effectLst/>
                          <a:latin typeface="+mn-lt"/>
                        </a:rPr>
                        <a:t>181</a:t>
                      </a:r>
                      <a:endParaRPr lang="ru-RU" sz="1050" b="0" i="0" u="none" strike="noStrike">
                        <a:solidFill>
                          <a:srgbClr val="000000"/>
                        </a:solidFill>
                        <a:effectLst/>
                        <a:latin typeface="+mn-lt"/>
                        <a:cs typeface="Times New Roman" pitchFamily="18" charset="0"/>
                      </a:endParaRPr>
                    </a:p>
                  </a:txBody>
                  <a:tcPr marL="8637" marR="8637" marT="8637" marB="0" anchor="ctr"/>
                </a:tc>
                <a:tc>
                  <a:txBody>
                    <a:bodyPr/>
                    <a:lstStyle/>
                    <a:p>
                      <a:pPr marL="108000" algn="l" fontAlgn="t"/>
                      <a:r>
                        <a:rPr lang="ru-RU" sz="1050" u="none" strike="noStrike" dirty="0">
                          <a:effectLst/>
                          <a:latin typeface="+mn-lt"/>
                        </a:rPr>
                        <a:t>Сахарный диабет                                                                                                                                                                                                                                           </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2750</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39897364,89</a:t>
                      </a:r>
                      <a:endParaRPr lang="ru-RU" sz="1050" b="0" i="0" u="none" strike="noStrike" dirty="0">
                        <a:solidFill>
                          <a:srgbClr val="000000"/>
                        </a:solidFill>
                        <a:effectLst/>
                        <a:latin typeface="+mn-lt"/>
                        <a:cs typeface="Times New Roman" pitchFamily="18" charset="0"/>
                      </a:endParaRPr>
                    </a:p>
                  </a:txBody>
                  <a:tcPr marL="8637" marR="8637" marT="8637" marB="0" anchor="ctr"/>
                </a:tc>
                <a:tc>
                  <a:txBody>
                    <a:bodyPr/>
                    <a:lstStyle/>
                    <a:p>
                      <a:pPr algn="r" fontAlgn="t"/>
                      <a:r>
                        <a:rPr lang="ru-RU" sz="1050" u="none" strike="noStrike" dirty="0">
                          <a:effectLst/>
                          <a:latin typeface="+mn-lt"/>
                        </a:rPr>
                        <a:t>1,50</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marL="36000" algn="r" fontAlgn="t"/>
                      <a:r>
                        <a:rPr lang="ru-RU" sz="1050" u="none" strike="noStrike" dirty="0">
                          <a:effectLst/>
                          <a:latin typeface="+mn-lt"/>
                        </a:rPr>
                        <a:t>1,50</a:t>
                      </a:r>
                      <a:endParaRPr lang="ru-RU" sz="1050" b="0" i="0" u="none" strike="noStrike" dirty="0">
                        <a:solidFill>
                          <a:srgbClr val="000000"/>
                        </a:solidFill>
                        <a:effectLst/>
                        <a:latin typeface="+mn-lt"/>
                        <a:cs typeface="Times New Roman" pitchFamily="18" charset="0"/>
                      </a:endParaRPr>
                    </a:p>
                  </a:txBody>
                  <a:tcPr marL="0" marR="18000" marT="0" marB="0" anchor="ctr"/>
                </a:tc>
                <a:tc>
                  <a:txBody>
                    <a:bodyPr/>
                    <a:lstStyle/>
                    <a:p>
                      <a:pPr algn="r" fontAlgn="ctr"/>
                      <a:r>
                        <a:rPr lang="ru-RU" sz="1050" b="0" i="0" u="none" strike="noStrike" dirty="0">
                          <a:solidFill>
                            <a:srgbClr val="000000"/>
                          </a:solidFill>
                          <a:effectLst/>
                          <a:latin typeface="+mn-lt"/>
                        </a:rPr>
                        <a:t>1,150</a:t>
                      </a:r>
                    </a:p>
                  </a:txBody>
                  <a:tcPr marL="9525" marR="9525" marT="9525" marB="0" anchor="ctr"/>
                </a:tc>
                <a:tc>
                  <a:txBody>
                    <a:bodyPr/>
                    <a:lstStyle/>
                    <a:p>
                      <a:pPr algn="r" fontAlgn="ctr"/>
                      <a:r>
                        <a:rPr lang="ru-RU" sz="1050" b="0" i="0" u="none" strike="noStrike" dirty="0">
                          <a:solidFill>
                            <a:srgbClr val="000000"/>
                          </a:solidFill>
                          <a:effectLst/>
                          <a:latin typeface="+mn-lt"/>
                        </a:rPr>
                        <a:t>12,59</a:t>
                      </a:r>
                    </a:p>
                  </a:txBody>
                  <a:tcPr marL="9525" marR="9525" marT="9525" marB="0" anchor="ctr"/>
                </a:tc>
                <a:tc>
                  <a:txBody>
                    <a:bodyPr/>
                    <a:lstStyle/>
                    <a:p>
                      <a:pPr algn="r" fontAlgn="ctr"/>
                      <a:r>
                        <a:rPr lang="ru-RU" sz="1050" b="0" i="0" u="none" strike="noStrike" dirty="0">
                          <a:solidFill>
                            <a:srgbClr val="000000"/>
                          </a:solidFill>
                          <a:effectLst/>
                          <a:latin typeface="+mn-lt"/>
                        </a:rPr>
                        <a:t>139,77</a:t>
                      </a:r>
                    </a:p>
                  </a:txBody>
                  <a:tcPr marL="9525" marR="9525" marT="9525" marB="0" anchor="ctr"/>
                </a:tc>
              </a:tr>
            </a:tbl>
          </a:graphicData>
        </a:graphic>
      </p:graphicFrame>
    </p:spTree>
    <p:extLst>
      <p:ext uri="{BB962C8B-B14F-4D97-AF65-F5344CB8AC3E}">
        <p14:creationId xmlns:p14="http://schemas.microsoft.com/office/powerpoint/2010/main" val="38114470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9" name="AutoShape 10"/>
          <p:cNvSpPr>
            <a:spLocks noChangeArrowheads="1"/>
          </p:cNvSpPr>
          <p:nvPr/>
        </p:nvSpPr>
        <p:spPr bwMode="auto">
          <a:xfrm>
            <a:off x="516041" y="6237312"/>
            <a:ext cx="8326924" cy="504056"/>
          </a:xfrm>
          <a:prstGeom prst="roundRect">
            <a:avLst>
              <a:gd name="adj" fmla="val 16667"/>
            </a:avLst>
          </a:prstGeom>
          <a:ln>
            <a:headEnd/>
            <a:tailEnd/>
          </a:ln>
        </p:spPr>
        <p:style>
          <a:lnRef idx="0">
            <a:schemeClr val="accent2"/>
          </a:lnRef>
          <a:fillRef idx="3">
            <a:schemeClr val="accent2"/>
          </a:fillRef>
          <a:effectRef idx="3">
            <a:schemeClr val="accent2"/>
          </a:effectRef>
          <a:fontRef idx="minor">
            <a:schemeClr val="lt1"/>
          </a:fontRef>
        </p:style>
        <p:txBody>
          <a:bodyPr wrap="square" anchor="ctr" anchorCtr="0">
            <a:noAutofit/>
          </a:bodyPr>
          <a:lstStyle/>
          <a:p>
            <a:pPr algn="ctr"/>
            <a:r>
              <a:rPr lang="ru-RU" sz="1200" b="1" dirty="0" smtClean="0">
                <a:solidFill>
                  <a:prstClr val="white"/>
                </a:solidFill>
                <a:latin typeface="Arial" pitchFamily="34" charset="0"/>
                <a:cs typeface="Arial" pitchFamily="34" charset="0"/>
              </a:rPr>
              <a:t>7</a:t>
            </a:r>
            <a:r>
              <a:rPr lang="en-US" sz="1200" b="1" dirty="0" smtClean="0">
                <a:solidFill>
                  <a:prstClr val="white"/>
                </a:solidFill>
                <a:latin typeface="Arial" pitchFamily="34" charset="0"/>
                <a:cs typeface="Arial" pitchFamily="34" charset="0"/>
              </a:rPr>
              <a:t>9</a:t>
            </a:r>
            <a:r>
              <a:rPr lang="ru-RU" sz="1200" b="1" dirty="0" smtClean="0">
                <a:solidFill>
                  <a:prstClr val="white"/>
                </a:solidFill>
                <a:latin typeface="Arial" pitchFamily="34" charset="0"/>
                <a:cs typeface="Arial" pitchFamily="34" charset="0"/>
              </a:rPr>
              <a:t> из 89 хирургических групп было предъявлено в счетах за </a:t>
            </a:r>
            <a:r>
              <a:rPr lang="en-US" sz="1200" b="1" dirty="0" smtClean="0">
                <a:solidFill>
                  <a:prstClr val="white"/>
                </a:solidFill>
                <a:latin typeface="Arial" pitchFamily="34" charset="0"/>
                <a:cs typeface="Arial" pitchFamily="34" charset="0"/>
              </a:rPr>
              <a:t>10 </a:t>
            </a:r>
            <a:r>
              <a:rPr lang="ru-RU" sz="1200" b="1" dirty="0" smtClean="0">
                <a:solidFill>
                  <a:prstClr val="white"/>
                </a:solidFill>
                <a:latin typeface="Arial" pitchFamily="34" charset="0"/>
                <a:cs typeface="Arial" pitchFamily="34" charset="0"/>
              </a:rPr>
              <a:t>месяцев 2013г. </a:t>
            </a:r>
          </a:p>
          <a:p>
            <a:pPr algn="ctr"/>
            <a:r>
              <a:rPr lang="ru-RU" sz="1200" b="1" dirty="0" smtClean="0">
                <a:solidFill>
                  <a:prstClr val="white"/>
                </a:solidFill>
                <a:latin typeface="Arial" pitchFamily="34" charset="0"/>
                <a:cs typeface="Arial" pitchFamily="34" charset="0"/>
              </a:rPr>
              <a:t>Более 70% всех хирургических случаев выпадает на 15 КСГ</a:t>
            </a:r>
            <a:endParaRPr lang="ru-RU" sz="1200" b="1" dirty="0">
              <a:solidFill>
                <a:prstClr val="white"/>
              </a:solidFill>
              <a:latin typeface="Arial" pitchFamily="34" charset="0"/>
              <a:cs typeface="Arial" pitchFamily="34" charset="0"/>
            </a:endParaRPr>
          </a:p>
        </p:txBody>
      </p:sp>
      <p:sp>
        <p:nvSpPr>
          <p:cNvPr id="11" name="Скругленный прямоугольник 10"/>
          <p:cNvSpPr/>
          <p:nvPr/>
        </p:nvSpPr>
        <p:spPr>
          <a:xfrm>
            <a:off x="1331640" y="980728"/>
            <a:ext cx="6480720"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400" b="1" dirty="0" smtClean="0">
                <a:solidFill>
                  <a:prstClr val="black"/>
                </a:solidFill>
                <a:cs typeface="Arial" pitchFamily="34" charset="0"/>
              </a:rPr>
              <a:t>Наиболее часто используемые хирургические КСГ в 2013 году</a:t>
            </a:r>
          </a:p>
        </p:txBody>
      </p:sp>
      <p:graphicFrame>
        <p:nvGraphicFramePr>
          <p:cNvPr id="3" name="Таблица 2"/>
          <p:cNvGraphicFramePr>
            <a:graphicFrameLocks noGrp="1"/>
          </p:cNvGraphicFramePr>
          <p:nvPr>
            <p:extLst>
              <p:ext uri="{D42A27DB-BD31-4B8C-83A1-F6EECF244321}">
                <p14:modId xmlns:p14="http://schemas.microsoft.com/office/powerpoint/2010/main" val="803418776"/>
              </p:ext>
            </p:extLst>
          </p:nvPr>
        </p:nvGraphicFramePr>
        <p:xfrm>
          <a:off x="107504" y="1431441"/>
          <a:ext cx="8964487" cy="4678243"/>
        </p:xfrm>
        <a:graphic>
          <a:graphicData uri="http://schemas.openxmlformats.org/drawingml/2006/table">
            <a:tbl>
              <a:tblPr firstRow="1" bandRow="1">
                <a:tableStyleId>{8A107856-5554-42FB-B03E-39F5DBC370BA}</a:tableStyleId>
              </a:tblPr>
              <a:tblGrid>
                <a:gridCol w="378643"/>
                <a:gridCol w="4481388"/>
                <a:gridCol w="576064"/>
                <a:gridCol w="792088"/>
                <a:gridCol w="576064"/>
                <a:gridCol w="504056"/>
                <a:gridCol w="360040"/>
                <a:gridCol w="648072"/>
                <a:gridCol w="648072"/>
              </a:tblGrid>
              <a:tr h="504056">
                <a:tc>
                  <a:txBody>
                    <a:bodyPr/>
                    <a:lstStyle/>
                    <a:p>
                      <a:pPr algn="ctr" fontAlgn="t"/>
                      <a:r>
                        <a:rPr lang="ru-RU" sz="1100" b="1" u="none" strike="noStrike" dirty="0">
                          <a:solidFill>
                            <a:schemeClr val="tx1"/>
                          </a:solidFill>
                          <a:effectLst/>
                          <a:latin typeface="+mn-lt"/>
                        </a:rPr>
                        <a:t>Код КСГ</a:t>
                      </a:r>
                      <a:endParaRPr lang="ru-RU" sz="1100" b="1" i="0" u="none" strike="noStrike" dirty="0">
                        <a:solidFill>
                          <a:schemeClr val="tx1"/>
                        </a:solidFill>
                        <a:effectLst/>
                        <a:latin typeface="+mn-lt"/>
                      </a:endParaRPr>
                    </a:p>
                  </a:txBody>
                  <a:tcPr marL="8704" marR="8704" marT="8704" marB="0" anchor="ctr">
                    <a:solidFill>
                      <a:schemeClr val="accent2">
                        <a:lumMod val="60000"/>
                        <a:lumOff val="40000"/>
                      </a:schemeClr>
                    </a:solidFill>
                  </a:tcPr>
                </a:tc>
                <a:tc>
                  <a:txBody>
                    <a:bodyPr/>
                    <a:lstStyle/>
                    <a:p>
                      <a:pPr marL="180000" algn="ctr" fontAlgn="t"/>
                      <a:r>
                        <a:rPr lang="ru-RU" sz="1100" b="1" u="none" strike="noStrike" dirty="0">
                          <a:solidFill>
                            <a:schemeClr val="tx1"/>
                          </a:solidFill>
                          <a:effectLst/>
                          <a:latin typeface="+mn-lt"/>
                        </a:rPr>
                        <a:t>Наименование</a:t>
                      </a:r>
                      <a:endParaRPr lang="ru-RU" sz="1100" b="1" i="0" u="none" strike="noStrike" dirty="0">
                        <a:solidFill>
                          <a:schemeClr val="tx1"/>
                        </a:solidFill>
                        <a:effectLst/>
                        <a:latin typeface="+mn-lt"/>
                      </a:endParaRPr>
                    </a:p>
                  </a:txBody>
                  <a:tcPr marL="8704" marR="8704" marT="8704" marB="0" anchor="ctr">
                    <a:solidFill>
                      <a:schemeClr val="accent2">
                        <a:lumMod val="60000"/>
                        <a:lumOff val="40000"/>
                      </a:schemeClr>
                    </a:solidFill>
                  </a:tcPr>
                </a:tc>
                <a:tc>
                  <a:txBody>
                    <a:bodyPr/>
                    <a:lstStyle/>
                    <a:p>
                      <a:pPr algn="ctr" fontAlgn="t"/>
                      <a:r>
                        <a:rPr lang="ru-RU" sz="1100" b="1" u="none" strike="noStrike" dirty="0">
                          <a:solidFill>
                            <a:schemeClr val="tx1"/>
                          </a:solidFill>
                          <a:effectLst/>
                          <a:latin typeface="+mn-lt"/>
                        </a:rPr>
                        <a:t>К</a:t>
                      </a:r>
                      <a:r>
                        <a:rPr lang="ru-RU" sz="1100" b="1" u="none" strike="noStrike" dirty="0" smtClean="0">
                          <a:solidFill>
                            <a:schemeClr val="tx1"/>
                          </a:solidFill>
                          <a:effectLst/>
                          <a:latin typeface="+mn-lt"/>
                        </a:rPr>
                        <a:t>ол-во </a:t>
                      </a:r>
                      <a:r>
                        <a:rPr lang="ru-RU" sz="1100" b="1" u="none" strike="noStrike" dirty="0">
                          <a:solidFill>
                            <a:schemeClr val="tx1"/>
                          </a:solidFill>
                          <a:effectLst/>
                          <a:latin typeface="+mn-lt"/>
                        </a:rPr>
                        <a:t>случаев</a:t>
                      </a:r>
                      <a:endParaRPr lang="ru-RU" sz="1100" b="1" i="0" u="none" strike="noStrike" dirty="0">
                        <a:solidFill>
                          <a:schemeClr val="tx1"/>
                        </a:solidFill>
                        <a:effectLst/>
                        <a:latin typeface="+mn-lt"/>
                      </a:endParaRPr>
                    </a:p>
                  </a:txBody>
                  <a:tcPr marL="8704" marR="8704" marT="8704" marB="0" anchor="ctr">
                    <a:solidFill>
                      <a:schemeClr val="accent2">
                        <a:lumMod val="60000"/>
                        <a:lumOff val="40000"/>
                      </a:schemeClr>
                    </a:solidFill>
                  </a:tcPr>
                </a:tc>
                <a:tc>
                  <a:txBody>
                    <a:bodyPr/>
                    <a:lstStyle/>
                    <a:p>
                      <a:pPr algn="ctr" fontAlgn="t"/>
                      <a:r>
                        <a:rPr lang="ru-RU" sz="1100" b="1" u="none" strike="noStrike" dirty="0">
                          <a:solidFill>
                            <a:schemeClr val="tx1"/>
                          </a:solidFill>
                          <a:effectLst/>
                          <a:latin typeface="+mn-lt"/>
                        </a:rPr>
                        <a:t>Сумма</a:t>
                      </a:r>
                      <a:endParaRPr lang="ru-RU" sz="1100" b="1" i="0" u="none" strike="noStrike" dirty="0">
                        <a:solidFill>
                          <a:schemeClr val="tx1"/>
                        </a:solidFill>
                        <a:effectLst/>
                        <a:latin typeface="+mn-lt"/>
                      </a:endParaRPr>
                    </a:p>
                  </a:txBody>
                  <a:tcPr marL="8704" marR="8704" marT="8704" marB="0" anchor="ctr">
                    <a:solidFill>
                      <a:schemeClr val="accent2">
                        <a:lumMod val="60000"/>
                        <a:lumOff val="40000"/>
                      </a:schemeClr>
                    </a:solidFill>
                  </a:tcPr>
                </a:tc>
                <a:tc>
                  <a:txBody>
                    <a:bodyPr/>
                    <a:lstStyle/>
                    <a:p>
                      <a:pPr algn="ctr" fontAlgn="t"/>
                      <a:r>
                        <a:rPr lang="ru-RU" sz="1100" b="1" u="none" strike="noStrike" dirty="0">
                          <a:solidFill>
                            <a:schemeClr val="tx1"/>
                          </a:solidFill>
                          <a:effectLst/>
                          <a:latin typeface="+mn-lt"/>
                        </a:rPr>
                        <a:t>% от общего кол-ва случаев</a:t>
                      </a:r>
                      <a:endParaRPr lang="ru-RU" sz="1100" b="1" i="0" u="none" strike="noStrike" dirty="0">
                        <a:solidFill>
                          <a:schemeClr val="tx1"/>
                        </a:solidFill>
                        <a:effectLst/>
                        <a:latin typeface="+mn-lt"/>
                      </a:endParaRPr>
                    </a:p>
                  </a:txBody>
                  <a:tcPr marL="8704" marR="8704" marT="8704" marB="0" anchor="ctr">
                    <a:solidFill>
                      <a:schemeClr val="accent2">
                        <a:lumMod val="60000"/>
                        <a:lumOff val="40000"/>
                      </a:schemeClr>
                    </a:solidFill>
                  </a:tcPr>
                </a:tc>
                <a:tc>
                  <a:txBody>
                    <a:bodyPr/>
                    <a:lstStyle/>
                    <a:p>
                      <a:pPr algn="ctr" fontAlgn="t"/>
                      <a:r>
                        <a:rPr lang="ru-RU" sz="1100" b="1" u="none" strike="noStrike" dirty="0">
                          <a:solidFill>
                            <a:schemeClr val="tx1"/>
                          </a:solidFill>
                          <a:effectLst/>
                          <a:latin typeface="+mn-lt"/>
                        </a:rPr>
                        <a:t>%от общей суммы</a:t>
                      </a:r>
                      <a:endParaRPr lang="ru-RU" sz="1100" b="1" i="0" u="none" strike="noStrike" dirty="0">
                        <a:solidFill>
                          <a:schemeClr val="tx1"/>
                        </a:solidFill>
                        <a:effectLst/>
                        <a:latin typeface="+mn-lt"/>
                      </a:endParaRPr>
                    </a:p>
                  </a:txBody>
                  <a:tcPr marL="8704" marR="8704" marT="8704" marB="0" anchor="ctr">
                    <a:solidFill>
                      <a:schemeClr val="accent2">
                        <a:lumMod val="60000"/>
                        <a:lumOff val="40000"/>
                      </a:schemeClr>
                    </a:solidFill>
                  </a:tcPr>
                </a:tc>
                <a:tc>
                  <a:txBody>
                    <a:bodyPr/>
                    <a:lstStyle/>
                    <a:p>
                      <a:pPr algn="ctr" fontAlgn="ctr"/>
                      <a:r>
                        <a:rPr lang="ru-RU" sz="1100" b="1" i="0" u="none" strike="noStrike" dirty="0">
                          <a:solidFill>
                            <a:srgbClr val="000000"/>
                          </a:solidFill>
                          <a:effectLst/>
                          <a:latin typeface="+mn-lt"/>
                        </a:rPr>
                        <a:t>ВК</a:t>
                      </a:r>
                    </a:p>
                  </a:txBody>
                  <a:tcPr marL="9525" marR="9525" marT="9525" marB="0" anchor="ctr">
                    <a:solidFill>
                      <a:schemeClr val="accent2">
                        <a:lumMod val="60000"/>
                        <a:lumOff val="40000"/>
                      </a:schemeClr>
                    </a:solidFill>
                  </a:tcPr>
                </a:tc>
                <a:tc>
                  <a:txBody>
                    <a:bodyPr/>
                    <a:lstStyle/>
                    <a:p>
                      <a:pPr algn="ctr" fontAlgn="t"/>
                      <a:r>
                        <a:rPr lang="ru-RU" sz="1100" b="1" i="0" u="none" strike="noStrike" dirty="0">
                          <a:solidFill>
                            <a:srgbClr val="000000"/>
                          </a:solidFill>
                          <a:effectLst/>
                          <a:latin typeface="+mn-lt"/>
                        </a:rPr>
                        <a:t>Средняя </a:t>
                      </a:r>
                      <a:r>
                        <a:rPr lang="ru-RU" sz="1100" b="1" i="0" u="none" strike="noStrike" dirty="0" err="1" smtClean="0">
                          <a:solidFill>
                            <a:srgbClr val="000000"/>
                          </a:solidFill>
                          <a:effectLst/>
                          <a:latin typeface="+mn-lt"/>
                        </a:rPr>
                        <a:t>длитель</a:t>
                      </a:r>
                      <a:r>
                        <a:rPr lang="en-US" sz="1100" b="1" i="0" u="none" strike="noStrike" dirty="0" smtClean="0">
                          <a:solidFill>
                            <a:srgbClr val="000000"/>
                          </a:solidFill>
                          <a:effectLst/>
                          <a:latin typeface="+mn-lt"/>
                        </a:rPr>
                        <a:t>-</a:t>
                      </a:r>
                      <a:r>
                        <a:rPr lang="ru-RU" sz="1100" b="1" i="0" u="none" strike="noStrike" dirty="0" err="1" smtClean="0">
                          <a:solidFill>
                            <a:srgbClr val="000000"/>
                          </a:solidFill>
                          <a:effectLst/>
                          <a:latin typeface="+mn-lt"/>
                        </a:rPr>
                        <a:t>ность</a:t>
                      </a:r>
                      <a:r>
                        <a:rPr lang="ru-RU" sz="1100" b="1" i="0" u="none" strike="noStrike" dirty="0" smtClean="0">
                          <a:solidFill>
                            <a:srgbClr val="000000"/>
                          </a:solidFill>
                          <a:effectLst/>
                          <a:latin typeface="+mn-lt"/>
                        </a:rPr>
                        <a:t> </a:t>
                      </a:r>
                      <a:r>
                        <a:rPr lang="ru-RU" sz="1100" b="1" i="0" u="none" strike="noStrike" dirty="0">
                          <a:solidFill>
                            <a:srgbClr val="000000"/>
                          </a:solidFill>
                          <a:effectLst/>
                          <a:latin typeface="+mn-lt"/>
                        </a:rPr>
                        <a:t>лечения</a:t>
                      </a:r>
                    </a:p>
                  </a:txBody>
                  <a:tcPr marL="9525" marR="9525" marT="9525" marB="0" anchor="ctr">
                    <a:solidFill>
                      <a:schemeClr val="accent2">
                        <a:lumMod val="60000"/>
                        <a:lumOff val="40000"/>
                      </a:schemeClr>
                    </a:solidFill>
                  </a:tcPr>
                </a:tc>
                <a:tc>
                  <a:txBody>
                    <a:bodyPr/>
                    <a:lstStyle/>
                    <a:p>
                      <a:pPr algn="ctr" fontAlgn="t"/>
                      <a:r>
                        <a:rPr lang="ru-RU" sz="1100" b="1" i="0" u="none" strike="noStrike" dirty="0">
                          <a:solidFill>
                            <a:srgbClr val="000000"/>
                          </a:solidFill>
                          <a:effectLst/>
                          <a:latin typeface="+mn-lt"/>
                        </a:rPr>
                        <a:t>% от средней </a:t>
                      </a:r>
                      <a:r>
                        <a:rPr lang="ru-RU" sz="1100" b="1" i="0" u="none" strike="noStrike" dirty="0" err="1" smtClean="0">
                          <a:solidFill>
                            <a:srgbClr val="000000"/>
                          </a:solidFill>
                          <a:effectLst/>
                          <a:latin typeface="+mn-lt"/>
                        </a:rPr>
                        <a:t>длитель</a:t>
                      </a:r>
                      <a:r>
                        <a:rPr lang="en-US" sz="1100" b="1" i="0" u="none" strike="noStrike" dirty="0" smtClean="0">
                          <a:solidFill>
                            <a:srgbClr val="000000"/>
                          </a:solidFill>
                          <a:effectLst/>
                          <a:latin typeface="+mn-lt"/>
                        </a:rPr>
                        <a:t>-</a:t>
                      </a:r>
                      <a:r>
                        <a:rPr lang="ru-RU" sz="1100" b="1" i="0" u="none" strike="noStrike" dirty="0" err="1" smtClean="0">
                          <a:solidFill>
                            <a:srgbClr val="000000"/>
                          </a:solidFill>
                          <a:effectLst/>
                          <a:latin typeface="+mn-lt"/>
                        </a:rPr>
                        <a:t>ности</a:t>
                      </a:r>
                      <a:r>
                        <a:rPr lang="ru-RU" sz="1100" b="1" i="0" u="none" strike="noStrike" dirty="0" smtClean="0">
                          <a:solidFill>
                            <a:srgbClr val="000000"/>
                          </a:solidFill>
                          <a:effectLst/>
                          <a:latin typeface="+mn-lt"/>
                        </a:rPr>
                        <a:t> </a:t>
                      </a:r>
                      <a:r>
                        <a:rPr lang="ru-RU" sz="1100" b="1" i="0" u="none" strike="noStrike" dirty="0">
                          <a:solidFill>
                            <a:srgbClr val="000000"/>
                          </a:solidFill>
                          <a:effectLst/>
                          <a:latin typeface="+mn-lt"/>
                        </a:rPr>
                        <a:t>по всем </a:t>
                      </a:r>
                      <a:r>
                        <a:rPr lang="ru-RU" sz="1100" b="1" i="0" u="none" strike="noStrike" dirty="0" err="1" smtClean="0">
                          <a:solidFill>
                            <a:srgbClr val="000000"/>
                          </a:solidFill>
                          <a:effectLst/>
                          <a:latin typeface="+mn-lt"/>
                        </a:rPr>
                        <a:t>хир</a:t>
                      </a:r>
                      <a:r>
                        <a:rPr lang="en-US" sz="1100" b="1" i="0" u="none" strike="noStrike" dirty="0" smtClean="0">
                          <a:solidFill>
                            <a:srgbClr val="000000"/>
                          </a:solidFill>
                          <a:effectLst/>
                          <a:latin typeface="+mn-lt"/>
                        </a:rPr>
                        <a:t>.</a:t>
                      </a:r>
                      <a:r>
                        <a:rPr lang="ru-RU" sz="1100" b="1" i="0" u="none" strike="noStrike" dirty="0" smtClean="0">
                          <a:solidFill>
                            <a:srgbClr val="000000"/>
                          </a:solidFill>
                          <a:effectLst/>
                          <a:latin typeface="+mn-lt"/>
                        </a:rPr>
                        <a:t> </a:t>
                      </a:r>
                      <a:r>
                        <a:rPr lang="ru-RU" sz="1100" b="1" i="0" u="none" strike="noStrike" dirty="0">
                          <a:solidFill>
                            <a:srgbClr val="000000"/>
                          </a:solidFill>
                          <a:effectLst/>
                          <a:latin typeface="+mn-lt"/>
                        </a:rPr>
                        <a:t>КСГ</a:t>
                      </a:r>
                    </a:p>
                  </a:txBody>
                  <a:tcPr marL="9525" marR="9525" marT="9525" marB="0" anchor="ctr">
                    <a:solidFill>
                      <a:schemeClr val="accent2">
                        <a:lumMod val="60000"/>
                        <a:lumOff val="40000"/>
                      </a:schemeClr>
                    </a:solidFill>
                  </a:tcPr>
                </a:tc>
              </a:tr>
              <a:tr h="174075">
                <a:tc>
                  <a:txBody>
                    <a:bodyPr/>
                    <a:lstStyle/>
                    <a:p>
                      <a:pPr algn="ctr" fontAlgn="b"/>
                      <a:r>
                        <a:rPr lang="ru-RU" sz="1000" u="none" strike="noStrike" dirty="0">
                          <a:effectLst/>
                          <a:latin typeface="+mn-lt"/>
                        </a:rPr>
                        <a:t>118</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костно-мышечной системе и суставах (уровень затрат 3)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3546</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61060834,39</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11</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12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1,37</a:t>
                      </a:r>
                    </a:p>
                  </a:txBody>
                  <a:tcPr marL="9525" marR="9525" marT="9525" marB="0" anchor="ctr"/>
                </a:tc>
                <a:tc>
                  <a:txBody>
                    <a:bodyPr/>
                    <a:lstStyle/>
                    <a:p>
                      <a:pPr algn="ctr" fontAlgn="b"/>
                      <a:r>
                        <a:rPr lang="ru-RU" sz="1000" b="0" i="0" u="none" strike="noStrike" dirty="0">
                          <a:solidFill>
                            <a:srgbClr val="000000"/>
                          </a:solidFill>
                          <a:effectLst/>
                          <a:latin typeface="+mn-lt"/>
                        </a:rPr>
                        <a:t>13,91</a:t>
                      </a:r>
                    </a:p>
                  </a:txBody>
                  <a:tcPr marL="0" marR="0" marT="0" marB="0" anchor="ctr"/>
                </a:tc>
                <a:tc>
                  <a:txBody>
                    <a:bodyPr/>
                    <a:lstStyle/>
                    <a:p>
                      <a:pPr algn="ctr" fontAlgn="b"/>
                      <a:r>
                        <a:rPr lang="ru-RU" sz="1000" b="0" i="0" u="none" strike="noStrike" dirty="0">
                          <a:solidFill>
                            <a:srgbClr val="000000"/>
                          </a:solidFill>
                          <a:effectLst/>
                          <a:latin typeface="+mn-lt"/>
                        </a:rPr>
                        <a:t>163</a:t>
                      </a:r>
                    </a:p>
                  </a:txBody>
                  <a:tcPr marL="9525" marR="9525" marT="9525" marB="0" anchor="ctr"/>
                </a:tc>
              </a:tr>
              <a:tr h="174075">
                <a:tc>
                  <a:txBody>
                    <a:bodyPr/>
                    <a:lstStyle/>
                    <a:p>
                      <a:pPr algn="ctr" fontAlgn="b"/>
                      <a:r>
                        <a:rPr lang="ru-RU" sz="1000" u="none" strike="noStrike" dirty="0">
                          <a:effectLst/>
                          <a:latin typeface="+mn-lt"/>
                        </a:rPr>
                        <a:t>5</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Кесарево сечение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3035</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37072776,75</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10</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8</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0,89</a:t>
                      </a:r>
                    </a:p>
                  </a:txBody>
                  <a:tcPr marL="9525" marR="9525" marT="9525" marB="0" anchor="ctr"/>
                </a:tc>
                <a:tc>
                  <a:txBody>
                    <a:bodyPr/>
                    <a:lstStyle/>
                    <a:p>
                      <a:pPr algn="ctr" fontAlgn="b"/>
                      <a:r>
                        <a:rPr lang="ru-RU" sz="1000" b="0" i="0" u="none" strike="noStrike" dirty="0">
                          <a:solidFill>
                            <a:srgbClr val="000000"/>
                          </a:solidFill>
                          <a:effectLst/>
                          <a:latin typeface="+mn-lt"/>
                        </a:rPr>
                        <a:t>5,59</a:t>
                      </a:r>
                    </a:p>
                  </a:txBody>
                  <a:tcPr marL="0" marR="0" marT="0" marB="0" anchor="ctr"/>
                </a:tc>
                <a:tc>
                  <a:txBody>
                    <a:bodyPr/>
                    <a:lstStyle/>
                    <a:p>
                      <a:pPr algn="ctr" fontAlgn="b"/>
                      <a:r>
                        <a:rPr lang="ru-RU" sz="1000" b="0" i="0" u="none" strike="noStrike" dirty="0">
                          <a:solidFill>
                            <a:srgbClr val="000000"/>
                          </a:solidFill>
                          <a:effectLst/>
                          <a:latin typeface="+mn-lt"/>
                        </a:rPr>
                        <a:t>66</a:t>
                      </a:r>
                    </a:p>
                  </a:txBody>
                  <a:tcPr marL="9525" marR="9525" marT="9525" marB="0" anchor="ctr"/>
                </a:tc>
              </a:tr>
              <a:tr h="174075">
                <a:tc>
                  <a:txBody>
                    <a:bodyPr/>
                    <a:lstStyle/>
                    <a:p>
                      <a:pPr algn="ctr" fontAlgn="b"/>
                      <a:r>
                        <a:rPr lang="ru-RU" sz="1000" u="none" strike="noStrike" dirty="0">
                          <a:effectLst/>
                          <a:latin typeface="+mn-lt"/>
                        </a:rPr>
                        <a:t>11</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Искусственное прерывание беременности (аборт)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2400</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5052669,89</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8</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1</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0,18</a:t>
                      </a:r>
                    </a:p>
                  </a:txBody>
                  <a:tcPr marL="9525" marR="9525" marT="9525" marB="0" anchor="ctr"/>
                </a:tc>
                <a:tc>
                  <a:txBody>
                    <a:bodyPr/>
                    <a:lstStyle/>
                    <a:p>
                      <a:pPr algn="ctr" fontAlgn="b"/>
                      <a:r>
                        <a:rPr lang="ru-RU" sz="1000" b="0" i="0" u="none" strike="noStrike" dirty="0">
                          <a:solidFill>
                            <a:srgbClr val="000000"/>
                          </a:solidFill>
                          <a:effectLst/>
                          <a:latin typeface="+mn-lt"/>
                        </a:rPr>
                        <a:t>1,27</a:t>
                      </a:r>
                    </a:p>
                  </a:txBody>
                  <a:tcPr marL="0" marR="0" marT="0" marB="0" anchor="ctr"/>
                </a:tc>
                <a:tc>
                  <a:txBody>
                    <a:bodyPr/>
                    <a:lstStyle/>
                    <a:p>
                      <a:pPr algn="ctr" fontAlgn="b"/>
                      <a:r>
                        <a:rPr lang="ru-RU" sz="1000" b="0" i="0" u="none" strike="noStrike" dirty="0">
                          <a:solidFill>
                            <a:srgbClr val="000000"/>
                          </a:solidFill>
                          <a:effectLst/>
                          <a:latin typeface="+mn-lt"/>
                        </a:rPr>
                        <a:t>15</a:t>
                      </a:r>
                    </a:p>
                  </a:txBody>
                  <a:tcPr marL="9525" marR="9525" marT="9525" marB="0" anchor="ctr"/>
                </a:tc>
              </a:tr>
              <a:tr h="174075">
                <a:tc>
                  <a:txBody>
                    <a:bodyPr/>
                    <a:lstStyle/>
                    <a:p>
                      <a:pPr algn="ctr" fontAlgn="b"/>
                      <a:r>
                        <a:rPr lang="ru-RU" sz="1000" u="none" strike="noStrike" dirty="0">
                          <a:effectLst/>
                          <a:latin typeface="+mn-lt"/>
                        </a:rPr>
                        <a:t>15</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женских половых органах (уровень затрат 4)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1662</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23133194,15</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5</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5</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1,32</a:t>
                      </a:r>
                    </a:p>
                  </a:txBody>
                  <a:tcPr marL="9525" marR="9525" marT="9525" marB="0" anchor="ctr"/>
                </a:tc>
                <a:tc>
                  <a:txBody>
                    <a:bodyPr/>
                    <a:lstStyle/>
                    <a:p>
                      <a:pPr algn="ctr" fontAlgn="b"/>
                      <a:r>
                        <a:rPr lang="ru-RU" sz="1000" b="0" i="0" u="none" strike="noStrike" dirty="0">
                          <a:solidFill>
                            <a:srgbClr val="000000"/>
                          </a:solidFill>
                          <a:effectLst/>
                          <a:latin typeface="+mn-lt"/>
                        </a:rPr>
                        <a:t>5,51</a:t>
                      </a:r>
                    </a:p>
                  </a:txBody>
                  <a:tcPr marL="0" marR="0" marT="0" marB="0" anchor="ctr"/>
                </a:tc>
                <a:tc>
                  <a:txBody>
                    <a:bodyPr/>
                    <a:lstStyle/>
                    <a:p>
                      <a:pPr algn="ctr" fontAlgn="b"/>
                      <a:r>
                        <a:rPr lang="ru-RU" sz="1000" b="0" i="0" u="none" strike="noStrike" dirty="0">
                          <a:solidFill>
                            <a:srgbClr val="000000"/>
                          </a:solidFill>
                          <a:effectLst/>
                          <a:latin typeface="+mn-lt"/>
                        </a:rPr>
                        <a:t>65</a:t>
                      </a:r>
                    </a:p>
                  </a:txBody>
                  <a:tcPr marL="9525" marR="9525" marT="9525" marB="0" anchor="ctr"/>
                </a:tc>
              </a:tr>
              <a:tr h="174075">
                <a:tc>
                  <a:txBody>
                    <a:bodyPr/>
                    <a:lstStyle/>
                    <a:p>
                      <a:pPr algn="ctr" fontAlgn="b"/>
                      <a:r>
                        <a:rPr lang="ru-RU" sz="1000" u="none" strike="noStrike" dirty="0">
                          <a:effectLst/>
                          <a:latin typeface="+mn-lt"/>
                        </a:rPr>
                        <a:t>12</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женских половых органах (уровень затрат 1)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1459</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12458997,44</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5</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3</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0,64</a:t>
                      </a:r>
                    </a:p>
                  </a:txBody>
                  <a:tcPr marL="9525" marR="9525" marT="9525" marB="0" anchor="ctr"/>
                </a:tc>
                <a:tc>
                  <a:txBody>
                    <a:bodyPr/>
                    <a:lstStyle/>
                    <a:p>
                      <a:pPr algn="ctr" fontAlgn="b"/>
                      <a:r>
                        <a:rPr lang="ru-RU" sz="1000" b="0" i="0" u="none" strike="noStrike" dirty="0">
                          <a:solidFill>
                            <a:srgbClr val="000000"/>
                          </a:solidFill>
                          <a:effectLst/>
                          <a:latin typeface="+mn-lt"/>
                        </a:rPr>
                        <a:t>5,04</a:t>
                      </a:r>
                    </a:p>
                  </a:txBody>
                  <a:tcPr marL="0" marR="0" marT="0" marB="0" anchor="ctr"/>
                </a:tc>
                <a:tc>
                  <a:txBody>
                    <a:bodyPr/>
                    <a:lstStyle/>
                    <a:p>
                      <a:pPr algn="ctr" fontAlgn="b"/>
                      <a:r>
                        <a:rPr lang="ru-RU" sz="1000" b="0" i="0" u="none" strike="noStrike" dirty="0">
                          <a:solidFill>
                            <a:srgbClr val="000000"/>
                          </a:solidFill>
                          <a:effectLst/>
                          <a:latin typeface="+mn-lt"/>
                        </a:rPr>
                        <a:t>59</a:t>
                      </a:r>
                    </a:p>
                  </a:txBody>
                  <a:tcPr marL="9525" marR="9525" marT="9525" marB="0" anchor="ctr"/>
                </a:tc>
              </a:tr>
              <a:tr h="174075">
                <a:tc>
                  <a:txBody>
                    <a:bodyPr/>
                    <a:lstStyle/>
                    <a:p>
                      <a:pPr algn="ctr" fontAlgn="b"/>
                      <a:r>
                        <a:rPr lang="ru-RU" sz="1000" u="none" strike="noStrike" dirty="0">
                          <a:effectLst/>
                          <a:latin typeface="+mn-lt"/>
                        </a:rPr>
                        <a:t>132</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почке и мочевыделительной системе (уровень затрат 3)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1452</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33217811,34</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5</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7</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1,59</a:t>
                      </a:r>
                    </a:p>
                  </a:txBody>
                  <a:tcPr marL="9525" marR="9525" marT="9525" marB="0" anchor="ctr"/>
                </a:tc>
                <a:tc>
                  <a:txBody>
                    <a:bodyPr/>
                    <a:lstStyle/>
                    <a:p>
                      <a:pPr algn="ctr" fontAlgn="b"/>
                      <a:r>
                        <a:rPr lang="ru-RU" sz="1000" b="0" i="0" u="none" strike="noStrike" dirty="0">
                          <a:solidFill>
                            <a:srgbClr val="000000"/>
                          </a:solidFill>
                          <a:effectLst/>
                          <a:latin typeface="+mn-lt"/>
                        </a:rPr>
                        <a:t>12,01</a:t>
                      </a:r>
                    </a:p>
                  </a:txBody>
                  <a:tcPr marL="0" marR="0" marT="0" marB="0" anchor="ctr"/>
                </a:tc>
                <a:tc>
                  <a:txBody>
                    <a:bodyPr/>
                    <a:lstStyle/>
                    <a:p>
                      <a:pPr algn="ctr" fontAlgn="b"/>
                      <a:r>
                        <a:rPr lang="ru-RU" sz="1000" b="0" i="0" u="none" strike="noStrike" dirty="0">
                          <a:solidFill>
                            <a:srgbClr val="000000"/>
                          </a:solidFill>
                          <a:effectLst/>
                          <a:latin typeface="+mn-lt"/>
                        </a:rPr>
                        <a:t>141</a:t>
                      </a:r>
                    </a:p>
                  </a:txBody>
                  <a:tcPr marL="9525" marR="9525" marT="9525" marB="0" anchor="ctr"/>
                </a:tc>
              </a:tr>
              <a:tr h="174075">
                <a:tc>
                  <a:txBody>
                    <a:bodyPr/>
                    <a:lstStyle/>
                    <a:p>
                      <a:pPr algn="ctr" fontAlgn="b"/>
                      <a:r>
                        <a:rPr lang="ru-RU" sz="1000" u="none" strike="noStrike" dirty="0">
                          <a:effectLst/>
                          <a:latin typeface="+mn-lt"/>
                        </a:rPr>
                        <a:t>14</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женских половых органах (уровень затрат 3)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1448</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20411038,33</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5</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4</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0,99</a:t>
                      </a:r>
                    </a:p>
                  </a:txBody>
                  <a:tcPr marL="9525" marR="9525" marT="9525" marB="0" anchor="ctr"/>
                </a:tc>
                <a:tc>
                  <a:txBody>
                    <a:bodyPr/>
                    <a:lstStyle/>
                    <a:p>
                      <a:pPr algn="ctr" fontAlgn="b"/>
                      <a:r>
                        <a:rPr lang="ru-RU" sz="1000" b="0" i="0" u="none" strike="noStrike" dirty="0">
                          <a:solidFill>
                            <a:srgbClr val="000000"/>
                          </a:solidFill>
                          <a:effectLst/>
                          <a:latin typeface="+mn-lt"/>
                        </a:rPr>
                        <a:t>6,27</a:t>
                      </a:r>
                    </a:p>
                  </a:txBody>
                  <a:tcPr marL="0" marR="0" marT="0" marB="0" anchor="ctr"/>
                </a:tc>
                <a:tc>
                  <a:txBody>
                    <a:bodyPr/>
                    <a:lstStyle/>
                    <a:p>
                      <a:pPr algn="ctr" fontAlgn="b"/>
                      <a:r>
                        <a:rPr lang="ru-RU" sz="1000" b="0" i="0" u="none" strike="noStrike" dirty="0">
                          <a:solidFill>
                            <a:srgbClr val="000000"/>
                          </a:solidFill>
                          <a:effectLst/>
                          <a:latin typeface="+mn-lt"/>
                        </a:rPr>
                        <a:t>73</a:t>
                      </a:r>
                    </a:p>
                  </a:txBody>
                  <a:tcPr marL="9525" marR="9525" marT="9525" marB="0" anchor="ctr"/>
                </a:tc>
              </a:tr>
              <a:tr h="174075">
                <a:tc>
                  <a:txBody>
                    <a:bodyPr/>
                    <a:lstStyle/>
                    <a:p>
                      <a:pPr algn="ctr" fontAlgn="b"/>
                      <a:r>
                        <a:rPr lang="ru-RU" sz="1000" u="none" strike="noStrike" dirty="0">
                          <a:effectLst/>
                          <a:latin typeface="+mn-lt"/>
                        </a:rPr>
                        <a:t>168</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по поводу грыж (уровень затрат 2)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1295</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14351260,18</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4</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3</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0,86</a:t>
                      </a:r>
                    </a:p>
                  </a:txBody>
                  <a:tcPr marL="9525" marR="9525" marT="9525" marB="0" anchor="ctr"/>
                </a:tc>
                <a:tc>
                  <a:txBody>
                    <a:bodyPr/>
                    <a:lstStyle/>
                    <a:p>
                      <a:pPr algn="ctr" fontAlgn="b"/>
                      <a:r>
                        <a:rPr lang="ru-RU" sz="1000" b="0" i="0" u="none" strike="noStrike" dirty="0">
                          <a:solidFill>
                            <a:srgbClr val="000000"/>
                          </a:solidFill>
                          <a:effectLst/>
                          <a:latin typeface="+mn-lt"/>
                        </a:rPr>
                        <a:t>7,59</a:t>
                      </a:r>
                    </a:p>
                  </a:txBody>
                  <a:tcPr marL="0" marR="0" marT="0" marB="0" anchor="ctr"/>
                </a:tc>
                <a:tc>
                  <a:txBody>
                    <a:bodyPr/>
                    <a:lstStyle/>
                    <a:p>
                      <a:pPr algn="ctr" fontAlgn="b"/>
                      <a:r>
                        <a:rPr lang="ru-RU" sz="1000" b="0" i="0" u="none" strike="noStrike" dirty="0">
                          <a:solidFill>
                            <a:srgbClr val="000000"/>
                          </a:solidFill>
                          <a:effectLst/>
                          <a:latin typeface="+mn-lt"/>
                        </a:rPr>
                        <a:t>89</a:t>
                      </a:r>
                    </a:p>
                  </a:txBody>
                  <a:tcPr marL="9525" marR="9525" marT="9525" marB="0" anchor="ctr"/>
                </a:tc>
              </a:tr>
              <a:tr h="174075">
                <a:tc>
                  <a:txBody>
                    <a:bodyPr/>
                    <a:lstStyle/>
                    <a:p>
                      <a:pPr algn="ctr" fontAlgn="b"/>
                      <a:r>
                        <a:rPr lang="ru-RU" sz="1000" u="none" strike="noStrike" dirty="0">
                          <a:effectLst/>
                          <a:latin typeface="+mn-lt"/>
                        </a:rPr>
                        <a:t>167</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err="1">
                          <a:effectLst/>
                          <a:latin typeface="+mn-lt"/>
                        </a:rPr>
                        <a:t>Апендектомия</a:t>
                      </a:r>
                      <a:r>
                        <a:rPr lang="ru-RU" sz="1000" u="none" strike="noStrike" dirty="0">
                          <a:effectLst/>
                          <a:latin typeface="+mn-lt"/>
                        </a:rPr>
                        <a:t>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1279</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12714769,38</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4</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3</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0,80</a:t>
                      </a:r>
                    </a:p>
                  </a:txBody>
                  <a:tcPr marL="9525" marR="9525" marT="9525" marB="0" anchor="ctr"/>
                </a:tc>
                <a:tc>
                  <a:txBody>
                    <a:bodyPr/>
                    <a:lstStyle/>
                    <a:p>
                      <a:pPr algn="ctr" fontAlgn="b"/>
                      <a:r>
                        <a:rPr lang="ru-RU" sz="1000" b="0" i="0" u="none" strike="noStrike" dirty="0">
                          <a:solidFill>
                            <a:srgbClr val="000000"/>
                          </a:solidFill>
                          <a:effectLst/>
                          <a:latin typeface="+mn-lt"/>
                        </a:rPr>
                        <a:t>7,49</a:t>
                      </a:r>
                    </a:p>
                  </a:txBody>
                  <a:tcPr marL="0" marR="0" marT="0" marB="0" anchor="ctr"/>
                </a:tc>
                <a:tc>
                  <a:txBody>
                    <a:bodyPr/>
                    <a:lstStyle/>
                    <a:p>
                      <a:pPr algn="ctr" fontAlgn="b"/>
                      <a:r>
                        <a:rPr lang="ru-RU" sz="1000" b="0" i="0" u="none" strike="noStrike" dirty="0">
                          <a:solidFill>
                            <a:srgbClr val="000000"/>
                          </a:solidFill>
                          <a:effectLst/>
                          <a:latin typeface="+mn-lt"/>
                        </a:rPr>
                        <a:t>88</a:t>
                      </a:r>
                    </a:p>
                  </a:txBody>
                  <a:tcPr marL="9525" marR="9525" marT="9525" marB="0" anchor="ctr"/>
                </a:tc>
              </a:tr>
              <a:tr h="174075">
                <a:tc>
                  <a:txBody>
                    <a:bodyPr/>
                    <a:lstStyle/>
                    <a:p>
                      <a:pPr algn="ctr" fontAlgn="b"/>
                      <a:r>
                        <a:rPr lang="ru-RU" sz="1000" u="none" strike="noStrike" dirty="0">
                          <a:effectLst/>
                          <a:latin typeface="+mn-lt"/>
                        </a:rPr>
                        <a:t>82</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органе зрения (уровень затрат 4)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1111</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13423613,87</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3</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3</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0,77</a:t>
                      </a:r>
                    </a:p>
                  </a:txBody>
                  <a:tcPr marL="9525" marR="9525" marT="9525" marB="0" anchor="ctr"/>
                </a:tc>
                <a:tc>
                  <a:txBody>
                    <a:bodyPr/>
                    <a:lstStyle/>
                    <a:p>
                      <a:pPr algn="ctr" fontAlgn="b"/>
                      <a:r>
                        <a:rPr lang="ru-RU" sz="1000" b="0" i="0" u="none" strike="noStrike" dirty="0">
                          <a:solidFill>
                            <a:srgbClr val="000000"/>
                          </a:solidFill>
                          <a:effectLst/>
                          <a:latin typeface="+mn-lt"/>
                        </a:rPr>
                        <a:t>6,92</a:t>
                      </a:r>
                    </a:p>
                  </a:txBody>
                  <a:tcPr marL="0" marR="0" marT="0" marB="0" anchor="ctr"/>
                </a:tc>
                <a:tc>
                  <a:txBody>
                    <a:bodyPr/>
                    <a:lstStyle/>
                    <a:p>
                      <a:pPr algn="ctr" fontAlgn="b"/>
                      <a:r>
                        <a:rPr lang="ru-RU" sz="1000" b="0" i="0" u="none" strike="noStrike" dirty="0">
                          <a:solidFill>
                            <a:srgbClr val="000000"/>
                          </a:solidFill>
                          <a:effectLst/>
                          <a:latin typeface="+mn-lt"/>
                        </a:rPr>
                        <a:t>81</a:t>
                      </a:r>
                    </a:p>
                  </a:txBody>
                  <a:tcPr marL="9525" marR="9525" marT="9525" marB="0" anchor="ctr"/>
                </a:tc>
              </a:tr>
              <a:tr h="174075">
                <a:tc>
                  <a:txBody>
                    <a:bodyPr/>
                    <a:lstStyle/>
                    <a:p>
                      <a:pPr algn="ctr" fontAlgn="b"/>
                      <a:r>
                        <a:rPr lang="ru-RU" sz="1000" u="none" strike="noStrike" dirty="0">
                          <a:effectLst/>
                          <a:latin typeface="+mn-lt"/>
                        </a:rPr>
                        <a:t>170</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Другие операции на органах брюшной полости (уровень затрат 2)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873</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11816959,09</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3</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a:solidFill>
                            <a:srgbClr val="000000"/>
                          </a:solidFill>
                          <a:effectLst/>
                          <a:latin typeface="+mn-lt"/>
                        </a:rPr>
                        <a:t>1,13</a:t>
                      </a:r>
                    </a:p>
                  </a:txBody>
                  <a:tcPr marL="9525" marR="9525" marT="9525" marB="0" anchor="ctr"/>
                </a:tc>
                <a:tc>
                  <a:txBody>
                    <a:bodyPr/>
                    <a:lstStyle/>
                    <a:p>
                      <a:pPr algn="ctr" fontAlgn="b"/>
                      <a:r>
                        <a:rPr lang="ru-RU" sz="1000" b="0" i="0" u="none" strike="noStrike" dirty="0">
                          <a:solidFill>
                            <a:srgbClr val="000000"/>
                          </a:solidFill>
                          <a:effectLst/>
                          <a:latin typeface="+mn-lt"/>
                        </a:rPr>
                        <a:t>9,45</a:t>
                      </a:r>
                    </a:p>
                  </a:txBody>
                  <a:tcPr marL="0" marR="0" marT="0" marB="0" anchor="ctr"/>
                </a:tc>
                <a:tc>
                  <a:txBody>
                    <a:bodyPr/>
                    <a:lstStyle/>
                    <a:p>
                      <a:pPr algn="ctr" fontAlgn="b"/>
                      <a:r>
                        <a:rPr lang="ru-RU" sz="1000" b="0" i="0" u="none" strike="noStrike" dirty="0">
                          <a:solidFill>
                            <a:srgbClr val="000000"/>
                          </a:solidFill>
                          <a:effectLst/>
                          <a:latin typeface="+mn-lt"/>
                        </a:rPr>
                        <a:t>111</a:t>
                      </a:r>
                    </a:p>
                  </a:txBody>
                  <a:tcPr marL="9525" marR="9525" marT="9525" marB="0" anchor="ctr"/>
                </a:tc>
              </a:tr>
              <a:tr h="174075">
                <a:tc>
                  <a:txBody>
                    <a:bodyPr/>
                    <a:lstStyle/>
                    <a:p>
                      <a:pPr algn="ctr" fontAlgn="b"/>
                      <a:r>
                        <a:rPr lang="ru-RU" sz="1000" u="none" strike="noStrike" dirty="0">
                          <a:effectLst/>
                          <a:latin typeface="+mn-lt"/>
                        </a:rPr>
                        <a:t>81</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органе зрения (уровень затрат 3)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864</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9562665,98</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3</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0,72</a:t>
                      </a:r>
                    </a:p>
                  </a:txBody>
                  <a:tcPr marL="9525" marR="9525" marT="9525" marB="0" anchor="ctr"/>
                </a:tc>
                <a:tc>
                  <a:txBody>
                    <a:bodyPr/>
                    <a:lstStyle/>
                    <a:p>
                      <a:pPr algn="ctr" fontAlgn="b"/>
                      <a:r>
                        <a:rPr lang="ru-RU" sz="1000" b="0" i="0" u="none" strike="noStrike" dirty="0">
                          <a:solidFill>
                            <a:srgbClr val="000000"/>
                          </a:solidFill>
                          <a:effectLst/>
                          <a:latin typeface="+mn-lt"/>
                        </a:rPr>
                        <a:t>8,98</a:t>
                      </a:r>
                    </a:p>
                  </a:txBody>
                  <a:tcPr marL="0" marR="0" marT="0" marB="0" anchor="ctr"/>
                </a:tc>
                <a:tc>
                  <a:txBody>
                    <a:bodyPr/>
                    <a:lstStyle/>
                    <a:p>
                      <a:pPr algn="ctr" fontAlgn="b"/>
                      <a:r>
                        <a:rPr lang="ru-RU" sz="1000" b="0" i="0" u="none" strike="noStrike" dirty="0">
                          <a:solidFill>
                            <a:srgbClr val="000000"/>
                          </a:solidFill>
                          <a:effectLst/>
                          <a:latin typeface="+mn-lt"/>
                        </a:rPr>
                        <a:t>105</a:t>
                      </a:r>
                    </a:p>
                  </a:txBody>
                  <a:tcPr marL="9525" marR="9525" marT="9525" marB="0" anchor="ctr"/>
                </a:tc>
              </a:tr>
              <a:tr h="174075">
                <a:tc>
                  <a:txBody>
                    <a:bodyPr/>
                    <a:lstStyle/>
                    <a:p>
                      <a:pPr algn="ctr" fontAlgn="b"/>
                      <a:r>
                        <a:rPr lang="ru-RU" sz="1000" u="none" strike="noStrike" dirty="0">
                          <a:effectLst/>
                          <a:latin typeface="+mn-lt"/>
                        </a:rPr>
                        <a:t>137</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коже, подкожной клетчатке, придатках кожи (уровень затрат 2)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808</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8551695,68</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3</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0,78</a:t>
                      </a:r>
                    </a:p>
                  </a:txBody>
                  <a:tcPr marL="9525" marR="9525" marT="9525" marB="0" anchor="ctr"/>
                </a:tc>
                <a:tc>
                  <a:txBody>
                    <a:bodyPr/>
                    <a:lstStyle/>
                    <a:p>
                      <a:pPr algn="ctr" fontAlgn="b"/>
                      <a:r>
                        <a:rPr lang="ru-RU" sz="1000" b="0" i="0" u="none" strike="noStrike" dirty="0">
                          <a:solidFill>
                            <a:srgbClr val="000000"/>
                          </a:solidFill>
                          <a:effectLst/>
                          <a:latin typeface="+mn-lt"/>
                        </a:rPr>
                        <a:t>5,73</a:t>
                      </a:r>
                    </a:p>
                  </a:txBody>
                  <a:tcPr marL="0" marR="0" marT="0" marB="0" anchor="ctr"/>
                </a:tc>
                <a:tc>
                  <a:txBody>
                    <a:bodyPr/>
                    <a:lstStyle/>
                    <a:p>
                      <a:pPr algn="ctr" fontAlgn="b"/>
                      <a:r>
                        <a:rPr lang="ru-RU" sz="1000" b="0" i="0" u="none" strike="noStrike" dirty="0">
                          <a:solidFill>
                            <a:srgbClr val="000000"/>
                          </a:solidFill>
                          <a:effectLst/>
                          <a:latin typeface="+mn-lt"/>
                        </a:rPr>
                        <a:t>67</a:t>
                      </a:r>
                    </a:p>
                  </a:txBody>
                  <a:tcPr marL="9525" marR="9525" marT="9525" marB="0" anchor="ctr"/>
                </a:tc>
              </a:tr>
              <a:tr h="174075">
                <a:tc>
                  <a:txBody>
                    <a:bodyPr/>
                    <a:lstStyle/>
                    <a:p>
                      <a:pPr algn="ctr" fontAlgn="b"/>
                      <a:r>
                        <a:rPr lang="ru-RU" sz="1000" u="none" strike="noStrike" dirty="0">
                          <a:effectLst/>
                          <a:latin typeface="+mn-lt"/>
                        </a:rPr>
                        <a:t>42</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кишечнике и анальной области (уровень затрат 3)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776</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17215868,82</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4</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1,69</a:t>
                      </a:r>
                    </a:p>
                  </a:txBody>
                  <a:tcPr marL="9525" marR="9525" marT="9525" marB="0" anchor="ctr"/>
                </a:tc>
                <a:tc>
                  <a:txBody>
                    <a:bodyPr/>
                    <a:lstStyle/>
                    <a:p>
                      <a:pPr algn="ctr" fontAlgn="b"/>
                      <a:r>
                        <a:rPr lang="ru-RU" sz="1000" b="0" i="0" u="none" strike="noStrike" dirty="0">
                          <a:solidFill>
                            <a:srgbClr val="000000"/>
                          </a:solidFill>
                          <a:effectLst/>
                          <a:latin typeface="+mn-lt"/>
                        </a:rPr>
                        <a:t>15,00</a:t>
                      </a:r>
                    </a:p>
                  </a:txBody>
                  <a:tcPr marL="0" marR="0" marT="0" marB="0" anchor="ctr"/>
                </a:tc>
                <a:tc>
                  <a:txBody>
                    <a:bodyPr/>
                    <a:lstStyle/>
                    <a:p>
                      <a:pPr algn="ctr" fontAlgn="b"/>
                      <a:r>
                        <a:rPr lang="ru-RU" sz="1000" b="0" i="0" u="none" strike="noStrike" dirty="0">
                          <a:solidFill>
                            <a:srgbClr val="000000"/>
                          </a:solidFill>
                          <a:effectLst/>
                          <a:latin typeface="+mn-lt"/>
                        </a:rPr>
                        <a:t>176</a:t>
                      </a:r>
                    </a:p>
                  </a:txBody>
                  <a:tcPr marL="9525" marR="9525" marT="9525" marB="0" anchor="ctr"/>
                </a:tc>
              </a:tr>
              <a:tr h="174075">
                <a:tc>
                  <a:txBody>
                    <a:bodyPr/>
                    <a:lstStyle/>
                    <a:p>
                      <a:pPr algn="ctr" fontAlgn="b"/>
                      <a:r>
                        <a:rPr lang="ru-RU" sz="1000" u="none" strike="noStrike" dirty="0">
                          <a:effectLst/>
                          <a:latin typeface="+mn-lt"/>
                        </a:rPr>
                        <a:t>41</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кишечнике и анальной области (уровень затрат 2)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735</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10851851,80</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0,99</a:t>
                      </a:r>
                    </a:p>
                  </a:txBody>
                  <a:tcPr marL="9525" marR="9525" marT="9525" marB="0" anchor="ctr"/>
                </a:tc>
                <a:tc>
                  <a:txBody>
                    <a:bodyPr/>
                    <a:lstStyle/>
                    <a:p>
                      <a:pPr algn="ctr" fontAlgn="b"/>
                      <a:r>
                        <a:rPr lang="ru-RU" sz="1000" b="0" i="0" u="none" strike="noStrike" dirty="0">
                          <a:solidFill>
                            <a:srgbClr val="000000"/>
                          </a:solidFill>
                          <a:effectLst/>
                          <a:latin typeface="+mn-lt"/>
                        </a:rPr>
                        <a:t>9,36</a:t>
                      </a:r>
                    </a:p>
                  </a:txBody>
                  <a:tcPr marL="0" marR="0" marT="0" marB="0" anchor="ctr"/>
                </a:tc>
                <a:tc>
                  <a:txBody>
                    <a:bodyPr/>
                    <a:lstStyle/>
                    <a:p>
                      <a:pPr algn="ctr" fontAlgn="b"/>
                      <a:r>
                        <a:rPr lang="ru-RU" sz="1000" b="0" i="0" u="none" strike="noStrike" dirty="0">
                          <a:solidFill>
                            <a:srgbClr val="000000"/>
                          </a:solidFill>
                          <a:effectLst/>
                          <a:latin typeface="+mn-lt"/>
                        </a:rPr>
                        <a:t>110</a:t>
                      </a:r>
                    </a:p>
                  </a:txBody>
                  <a:tcPr marL="9525" marR="9525" marT="9525" marB="0" anchor="ctr"/>
                </a:tc>
              </a:tr>
              <a:tr h="174075">
                <a:tc>
                  <a:txBody>
                    <a:bodyPr/>
                    <a:lstStyle/>
                    <a:p>
                      <a:pPr algn="ctr" fontAlgn="b"/>
                      <a:r>
                        <a:rPr lang="ru-RU" sz="1000" u="none" strike="noStrike" dirty="0">
                          <a:effectLst/>
                          <a:latin typeface="+mn-lt"/>
                        </a:rPr>
                        <a:t>102</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сосудах (уровень затрат 3)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639</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14915439,64</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3</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1,34</a:t>
                      </a:r>
                    </a:p>
                  </a:txBody>
                  <a:tcPr marL="9525" marR="9525" marT="9525" marB="0" anchor="ctr"/>
                </a:tc>
                <a:tc>
                  <a:txBody>
                    <a:bodyPr/>
                    <a:lstStyle/>
                    <a:p>
                      <a:pPr algn="ctr" fontAlgn="b"/>
                      <a:r>
                        <a:rPr lang="ru-RU" sz="1000" b="0" i="0" u="none" strike="noStrike" dirty="0">
                          <a:solidFill>
                            <a:srgbClr val="000000"/>
                          </a:solidFill>
                          <a:effectLst/>
                          <a:latin typeface="+mn-lt"/>
                        </a:rPr>
                        <a:t>5,67</a:t>
                      </a:r>
                    </a:p>
                  </a:txBody>
                  <a:tcPr marL="0" marR="0" marT="0" marB="0" anchor="ctr"/>
                </a:tc>
                <a:tc>
                  <a:txBody>
                    <a:bodyPr/>
                    <a:lstStyle/>
                    <a:p>
                      <a:pPr algn="ctr" fontAlgn="b"/>
                      <a:r>
                        <a:rPr lang="ru-RU" sz="1000" b="0" i="0" u="none" strike="noStrike" dirty="0">
                          <a:solidFill>
                            <a:srgbClr val="000000"/>
                          </a:solidFill>
                          <a:effectLst/>
                          <a:latin typeface="+mn-lt"/>
                        </a:rPr>
                        <a:t>66</a:t>
                      </a:r>
                    </a:p>
                  </a:txBody>
                  <a:tcPr marL="9525" marR="9525" marT="9525" marB="0" anchor="ctr"/>
                </a:tc>
              </a:tr>
              <a:tr h="311144">
                <a:tc>
                  <a:txBody>
                    <a:bodyPr/>
                    <a:lstStyle/>
                    <a:p>
                      <a:pPr algn="ctr" fontAlgn="b"/>
                      <a:r>
                        <a:rPr lang="ru-RU" sz="1000" u="none" strike="noStrike" dirty="0">
                          <a:effectLst/>
                          <a:latin typeface="+mn-lt"/>
                        </a:rPr>
                        <a:t>75</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органе слуха, придаточных пазухах носа  и верхних дыхательных путях (уровень затрат 2)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526</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5483871,09</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1</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0,73</a:t>
                      </a:r>
                    </a:p>
                  </a:txBody>
                  <a:tcPr marL="9525" marR="9525" marT="9525" marB="0" anchor="ctr"/>
                </a:tc>
                <a:tc>
                  <a:txBody>
                    <a:bodyPr/>
                    <a:lstStyle/>
                    <a:p>
                      <a:pPr algn="ctr" fontAlgn="b"/>
                      <a:r>
                        <a:rPr lang="ru-RU" sz="1000" b="0" i="0" u="none" strike="noStrike" dirty="0">
                          <a:solidFill>
                            <a:srgbClr val="000000"/>
                          </a:solidFill>
                          <a:effectLst/>
                          <a:latin typeface="+mn-lt"/>
                        </a:rPr>
                        <a:t>2,53</a:t>
                      </a:r>
                    </a:p>
                  </a:txBody>
                  <a:tcPr marL="0" marR="0" marT="0" marB="0" anchor="ctr"/>
                </a:tc>
                <a:tc>
                  <a:txBody>
                    <a:bodyPr/>
                    <a:lstStyle/>
                    <a:p>
                      <a:pPr algn="ctr" fontAlgn="b"/>
                      <a:r>
                        <a:rPr lang="ru-RU" sz="1000" b="0" i="0" u="none" strike="noStrike" dirty="0">
                          <a:solidFill>
                            <a:srgbClr val="000000"/>
                          </a:solidFill>
                          <a:effectLst/>
                          <a:latin typeface="+mn-lt"/>
                        </a:rPr>
                        <a:t>30</a:t>
                      </a:r>
                    </a:p>
                  </a:txBody>
                  <a:tcPr marL="9525" marR="9525" marT="9525" marB="0" anchor="ctr"/>
                </a:tc>
              </a:tr>
              <a:tr h="216024">
                <a:tc>
                  <a:txBody>
                    <a:bodyPr/>
                    <a:lstStyle/>
                    <a:p>
                      <a:pPr algn="ctr" fontAlgn="b"/>
                      <a:r>
                        <a:rPr lang="ru-RU" sz="1000" u="none" strike="noStrike" dirty="0">
                          <a:effectLst/>
                          <a:latin typeface="+mn-lt"/>
                        </a:rPr>
                        <a:t>164</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пищеводе, желудке, двенадцатиперстной кишке (уровень затрат 3)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489</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10953562,60</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1,66</a:t>
                      </a:r>
                    </a:p>
                  </a:txBody>
                  <a:tcPr marL="9525" marR="9525" marT="9525" marB="0" anchor="ctr"/>
                </a:tc>
                <a:tc>
                  <a:txBody>
                    <a:bodyPr/>
                    <a:lstStyle/>
                    <a:p>
                      <a:pPr algn="ctr" fontAlgn="b"/>
                      <a:r>
                        <a:rPr lang="ru-RU" sz="1000" b="0" i="0" u="none" strike="noStrike" dirty="0">
                          <a:solidFill>
                            <a:srgbClr val="000000"/>
                          </a:solidFill>
                          <a:effectLst/>
                          <a:latin typeface="+mn-lt"/>
                        </a:rPr>
                        <a:t>12,96</a:t>
                      </a:r>
                    </a:p>
                  </a:txBody>
                  <a:tcPr marL="0" marR="0" marT="0" marB="0" anchor="ctr"/>
                </a:tc>
                <a:tc>
                  <a:txBody>
                    <a:bodyPr/>
                    <a:lstStyle/>
                    <a:p>
                      <a:pPr algn="ctr" fontAlgn="b"/>
                      <a:r>
                        <a:rPr lang="ru-RU" sz="1000" b="0" i="0" u="none" strike="noStrike" dirty="0">
                          <a:solidFill>
                            <a:srgbClr val="000000"/>
                          </a:solidFill>
                          <a:effectLst/>
                          <a:latin typeface="+mn-lt"/>
                        </a:rPr>
                        <a:t>152</a:t>
                      </a:r>
                    </a:p>
                  </a:txBody>
                  <a:tcPr marL="9525" marR="9525" marT="9525" marB="0" anchor="ctr"/>
                </a:tc>
              </a:tr>
              <a:tr h="174075">
                <a:tc>
                  <a:txBody>
                    <a:bodyPr/>
                    <a:lstStyle/>
                    <a:p>
                      <a:pPr algn="ctr" fontAlgn="b"/>
                      <a:r>
                        <a:rPr lang="ru-RU" sz="1000" u="none" strike="noStrike" dirty="0">
                          <a:effectLst/>
                          <a:latin typeface="+mn-lt"/>
                        </a:rPr>
                        <a:t>127</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мужских половых органах (уровень затрат 3)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478</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7815447,00</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2</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1,13</a:t>
                      </a:r>
                    </a:p>
                  </a:txBody>
                  <a:tcPr marL="9525" marR="9525" marT="9525" marB="0" anchor="ctr"/>
                </a:tc>
                <a:tc>
                  <a:txBody>
                    <a:bodyPr/>
                    <a:lstStyle/>
                    <a:p>
                      <a:pPr algn="ctr" fontAlgn="b"/>
                      <a:r>
                        <a:rPr lang="ru-RU" sz="1000" b="0" i="0" u="none" strike="noStrike" dirty="0">
                          <a:solidFill>
                            <a:srgbClr val="000000"/>
                          </a:solidFill>
                          <a:effectLst/>
                          <a:latin typeface="+mn-lt"/>
                        </a:rPr>
                        <a:t>11,57</a:t>
                      </a:r>
                    </a:p>
                  </a:txBody>
                  <a:tcPr marL="0" marR="0" marT="0" marB="0" anchor="ctr"/>
                </a:tc>
                <a:tc>
                  <a:txBody>
                    <a:bodyPr/>
                    <a:lstStyle/>
                    <a:p>
                      <a:pPr algn="ctr" fontAlgn="b"/>
                      <a:r>
                        <a:rPr lang="ru-RU" sz="1000" b="0" i="0" u="none" strike="noStrike" dirty="0">
                          <a:solidFill>
                            <a:srgbClr val="000000"/>
                          </a:solidFill>
                          <a:effectLst/>
                          <a:latin typeface="+mn-lt"/>
                        </a:rPr>
                        <a:t>136</a:t>
                      </a:r>
                    </a:p>
                  </a:txBody>
                  <a:tcPr marL="9525" marR="9525" marT="9525" marB="0" anchor="ctr"/>
                </a:tc>
              </a:tr>
              <a:tr h="174075">
                <a:tc>
                  <a:txBody>
                    <a:bodyPr/>
                    <a:lstStyle/>
                    <a:p>
                      <a:pPr algn="ctr" fontAlgn="b"/>
                      <a:r>
                        <a:rPr lang="ru-RU" sz="1000" u="none" strike="noStrike" dirty="0">
                          <a:effectLst/>
                          <a:latin typeface="+mn-lt"/>
                        </a:rPr>
                        <a:t>117</a:t>
                      </a:r>
                      <a:endParaRPr lang="ru-RU" sz="1000" b="0" i="0" u="none" strike="noStrike" dirty="0">
                        <a:solidFill>
                          <a:srgbClr val="000000"/>
                        </a:solidFill>
                        <a:effectLst/>
                        <a:latin typeface="+mn-lt"/>
                      </a:endParaRPr>
                    </a:p>
                  </a:txBody>
                  <a:tcPr marL="8704" marR="8704" marT="8704" marB="0" anchor="ctr"/>
                </a:tc>
                <a:tc>
                  <a:txBody>
                    <a:bodyPr/>
                    <a:lstStyle/>
                    <a:p>
                      <a:pPr marL="36000" algn="l" fontAlgn="b"/>
                      <a:r>
                        <a:rPr lang="ru-RU" sz="1000" u="none" strike="noStrike" dirty="0">
                          <a:effectLst/>
                          <a:latin typeface="+mn-lt"/>
                        </a:rPr>
                        <a:t>Операции на костно-мышечной системе и суставах (уровень затрат 2)                                                                                                                                                                                         </a:t>
                      </a:r>
                      <a:endParaRPr lang="ru-RU" sz="1000" b="0" i="0" u="none" strike="noStrike" dirty="0">
                        <a:solidFill>
                          <a:srgbClr val="000000"/>
                        </a:solidFill>
                        <a:effectLst/>
                        <a:latin typeface="+mn-lt"/>
                      </a:endParaRPr>
                    </a:p>
                  </a:txBody>
                  <a:tcPr marL="8704" marR="8704" marT="8704" marB="0" anchor="ctr"/>
                </a:tc>
                <a:tc>
                  <a:txBody>
                    <a:bodyPr/>
                    <a:lstStyle/>
                    <a:p>
                      <a:pPr marL="108000" algn="ctr" fontAlgn="b"/>
                      <a:r>
                        <a:rPr lang="ru-RU" sz="1000" u="none" strike="noStrike" dirty="0">
                          <a:effectLst/>
                          <a:latin typeface="+mn-lt"/>
                        </a:rPr>
                        <a:t>442</a:t>
                      </a:r>
                      <a:endParaRPr lang="ru-RU" sz="1000" b="0" i="0" u="none" strike="noStrike" dirty="0">
                        <a:solidFill>
                          <a:srgbClr val="000000"/>
                        </a:solidFill>
                        <a:effectLst/>
                        <a:latin typeface="+mn-lt"/>
                      </a:endParaRPr>
                    </a:p>
                  </a:txBody>
                  <a:tcPr marL="8704" marR="8704" marT="8704" marB="0" anchor="ctr"/>
                </a:tc>
                <a:tc>
                  <a:txBody>
                    <a:bodyPr/>
                    <a:lstStyle/>
                    <a:p>
                      <a:pPr algn="r" fontAlgn="b"/>
                      <a:r>
                        <a:rPr lang="ru-RU" sz="1000" u="none" strike="noStrike" dirty="0">
                          <a:effectLst/>
                          <a:latin typeface="+mn-lt"/>
                        </a:rPr>
                        <a:t>6203440,82</a:t>
                      </a:r>
                      <a:endParaRPr lang="ru-RU" sz="1000" b="0" i="0" u="none" strike="noStrike" dirty="0">
                        <a:solidFill>
                          <a:srgbClr val="000000"/>
                        </a:solidFill>
                        <a:effectLst/>
                        <a:latin typeface="+mn-lt"/>
                      </a:endParaRPr>
                    </a:p>
                  </a:txBody>
                  <a:tcPr marL="8704" marR="72000" marT="8704" marB="0" anchor="ctr"/>
                </a:tc>
                <a:tc>
                  <a:txBody>
                    <a:bodyPr/>
                    <a:lstStyle/>
                    <a:p>
                      <a:pPr algn="ctr" fontAlgn="b"/>
                      <a:r>
                        <a:rPr lang="ru-RU" sz="1000" u="none" strike="noStrike" dirty="0" smtClean="0">
                          <a:effectLst/>
                          <a:latin typeface="+mn-lt"/>
                        </a:rPr>
                        <a:t>1</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u="none" strike="noStrike" dirty="0" smtClean="0">
                          <a:effectLst/>
                          <a:latin typeface="+mn-lt"/>
                        </a:rPr>
                        <a:t>1</a:t>
                      </a:r>
                      <a:endParaRPr lang="ru-RU" sz="1000" b="0" i="0" u="none" strike="noStrike" dirty="0">
                        <a:solidFill>
                          <a:srgbClr val="000000"/>
                        </a:solidFill>
                        <a:effectLst/>
                        <a:latin typeface="+mn-lt"/>
                      </a:endParaRPr>
                    </a:p>
                  </a:txBody>
                  <a:tcPr marL="8704" marR="8704" marT="8704" marB="0" anchor="ctr"/>
                </a:tc>
                <a:tc>
                  <a:txBody>
                    <a:bodyPr/>
                    <a:lstStyle/>
                    <a:p>
                      <a:pPr algn="ctr" fontAlgn="b"/>
                      <a:r>
                        <a:rPr lang="ru-RU" sz="1000" b="0" i="0" u="none" strike="noStrike" dirty="0">
                          <a:solidFill>
                            <a:srgbClr val="000000"/>
                          </a:solidFill>
                          <a:effectLst/>
                          <a:latin typeface="+mn-lt"/>
                        </a:rPr>
                        <a:t>0,93</a:t>
                      </a:r>
                    </a:p>
                  </a:txBody>
                  <a:tcPr marL="9525" marR="9525" marT="9525" marB="0" anchor="ctr"/>
                </a:tc>
                <a:tc>
                  <a:txBody>
                    <a:bodyPr/>
                    <a:lstStyle/>
                    <a:p>
                      <a:pPr algn="ctr" fontAlgn="b"/>
                      <a:r>
                        <a:rPr lang="ru-RU" sz="1000" b="0" i="0" u="none" strike="noStrike" dirty="0">
                          <a:solidFill>
                            <a:srgbClr val="000000"/>
                          </a:solidFill>
                          <a:effectLst/>
                          <a:latin typeface="+mn-lt"/>
                        </a:rPr>
                        <a:t>5,32</a:t>
                      </a:r>
                    </a:p>
                  </a:txBody>
                  <a:tcPr marL="0" marR="0" marT="0" marB="0" anchor="ctr"/>
                </a:tc>
                <a:tc>
                  <a:txBody>
                    <a:bodyPr/>
                    <a:lstStyle/>
                    <a:p>
                      <a:pPr algn="ctr" fontAlgn="b"/>
                      <a:r>
                        <a:rPr lang="ru-RU" sz="1000" b="0" i="0" u="none" strike="noStrike" dirty="0">
                          <a:solidFill>
                            <a:srgbClr val="000000"/>
                          </a:solidFill>
                          <a:effectLst/>
                          <a:latin typeface="+mn-lt"/>
                        </a:rPr>
                        <a:t>62</a:t>
                      </a:r>
                    </a:p>
                  </a:txBody>
                  <a:tcPr marL="9525" marR="9525" marT="9525" marB="0" anchor="ctr"/>
                </a:tc>
              </a:tr>
            </a:tbl>
          </a:graphicData>
        </a:graphic>
      </p:graphicFrame>
    </p:spTree>
    <p:extLst>
      <p:ext uri="{BB962C8B-B14F-4D97-AF65-F5344CB8AC3E}">
        <p14:creationId xmlns:p14="http://schemas.microsoft.com/office/powerpoint/2010/main" val="955404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11" name="Скругленный прямоугольник 10"/>
          <p:cNvSpPr/>
          <p:nvPr/>
        </p:nvSpPr>
        <p:spPr>
          <a:xfrm>
            <a:off x="1403648" y="1142829"/>
            <a:ext cx="6480720"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400" b="1" dirty="0" smtClean="0">
                <a:solidFill>
                  <a:prstClr val="black"/>
                </a:solidFill>
                <a:cs typeface="Arial" pitchFamily="34" charset="0"/>
              </a:rPr>
              <a:t>Наиболее часто выполняемые операции в 2013 году</a:t>
            </a:r>
          </a:p>
        </p:txBody>
      </p:sp>
      <p:graphicFrame>
        <p:nvGraphicFramePr>
          <p:cNvPr id="2" name="Таблица 1"/>
          <p:cNvGraphicFramePr>
            <a:graphicFrameLocks noGrp="1"/>
          </p:cNvGraphicFramePr>
          <p:nvPr>
            <p:extLst>
              <p:ext uri="{D42A27DB-BD31-4B8C-83A1-F6EECF244321}">
                <p14:modId xmlns:p14="http://schemas.microsoft.com/office/powerpoint/2010/main" val="1143138467"/>
              </p:ext>
            </p:extLst>
          </p:nvPr>
        </p:nvGraphicFramePr>
        <p:xfrm>
          <a:off x="899592" y="1711345"/>
          <a:ext cx="7488833" cy="4267691"/>
        </p:xfrm>
        <a:graphic>
          <a:graphicData uri="http://schemas.openxmlformats.org/drawingml/2006/table">
            <a:tbl>
              <a:tblPr firstRow="1" bandRow="1">
                <a:tableStyleId>{8A107856-5554-42FB-B03E-39F5DBC370BA}</a:tableStyleId>
              </a:tblPr>
              <a:tblGrid>
                <a:gridCol w="1548405"/>
                <a:gridCol w="4053947"/>
                <a:gridCol w="640098"/>
                <a:gridCol w="1246383"/>
              </a:tblGrid>
              <a:tr h="421511">
                <a:tc>
                  <a:txBody>
                    <a:bodyPr/>
                    <a:lstStyle/>
                    <a:p>
                      <a:pPr algn="ctr" fontAlgn="t"/>
                      <a:r>
                        <a:rPr lang="ru-RU" sz="1200" u="none" strike="noStrike" dirty="0">
                          <a:solidFill>
                            <a:schemeClr val="tx1"/>
                          </a:solidFill>
                          <a:effectLst/>
                        </a:rPr>
                        <a:t>Код операции</a:t>
                      </a:r>
                      <a:endParaRPr lang="ru-RU" sz="1200" b="0" i="0" u="none" strike="noStrike" dirty="0">
                        <a:solidFill>
                          <a:schemeClr val="tx1"/>
                        </a:solidFill>
                        <a:effectLst/>
                        <a:latin typeface="Calibri"/>
                      </a:endParaRPr>
                    </a:p>
                  </a:txBody>
                  <a:tcPr marL="9429" marR="9429" marT="9429" marB="0" anchor="ctr">
                    <a:solidFill>
                      <a:schemeClr val="accent2">
                        <a:lumMod val="60000"/>
                        <a:lumOff val="40000"/>
                      </a:schemeClr>
                    </a:solidFill>
                  </a:tcPr>
                </a:tc>
                <a:tc>
                  <a:txBody>
                    <a:bodyPr/>
                    <a:lstStyle/>
                    <a:p>
                      <a:pPr algn="ctr" fontAlgn="t"/>
                      <a:r>
                        <a:rPr lang="ru-RU" sz="1200" u="none" strike="noStrike" dirty="0">
                          <a:solidFill>
                            <a:schemeClr val="tx1"/>
                          </a:solidFill>
                          <a:effectLst/>
                        </a:rPr>
                        <a:t>Наименование</a:t>
                      </a:r>
                      <a:endParaRPr lang="ru-RU" sz="1200" b="0" i="0" u="none" strike="noStrike" dirty="0">
                        <a:solidFill>
                          <a:schemeClr val="tx1"/>
                        </a:solidFill>
                        <a:effectLst/>
                        <a:latin typeface="Calibri"/>
                      </a:endParaRPr>
                    </a:p>
                  </a:txBody>
                  <a:tcPr marL="9429" marR="9429" marT="9429" marB="0" anchor="ctr">
                    <a:solidFill>
                      <a:schemeClr val="accent2">
                        <a:lumMod val="60000"/>
                        <a:lumOff val="40000"/>
                      </a:schemeClr>
                    </a:solidFill>
                  </a:tcPr>
                </a:tc>
                <a:tc>
                  <a:txBody>
                    <a:bodyPr/>
                    <a:lstStyle/>
                    <a:p>
                      <a:pPr algn="ctr" fontAlgn="t"/>
                      <a:r>
                        <a:rPr lang="ru-RU" sz="1200" u="none" strike="noStrike" dirty="0">
                          <a:solidFill>
                            <a:schemeClr val="tx1"/>
                          </a:solidFill>
                          <a:effectLst/>
                        </a:rPr>
                        <a:t>Кол-во случаев</a:t>
                      </a:r>
                      <a:endParaRPr lang="ru-RU" sz="1200" b="0" i="0" u="none" strike="noStrike" dirty="0">
                        <a:solidFill>
                          <a:schemeClr val="tx1"/>
                        </a:solidFill>
                        <a:effectLst/>
                        <a:latin typeface="Calibri"/>
                      </a:endParaRPr>
                    </a:p>
                  </a:txBody>
                  <a:tcPr marL="9429" marR="9429" marT="9429" marB="0" anchor="ctr">
                    <a:solidFill>
                      <a:schemeClr val="accent2">
                        <a:lumMod val="60000"/>
                        <a:lumOff val="40000"/>
                      </a:schemeClr>
                    </a:solidFill>
                  </a:tcPr>
                </a:tc>
                <a:tc>
                  <a:txBody>
                    <a:bodyPr/>
                    <a:lstStyle/>
                    <a:p>
                      <a:pPr algn="ctr" fontAlgn="t"/>
                      <a:r>
                        <a:rPr lang="ru-RU" sz="1200" u="none" strike="noStrike" dirty="0">
                          <a:solidFill>
                            <a:schemeClr val="tx1"/>
                          </a:solidFill>
                          <a:effectLst/>
                        </a:rPr>
                        <a:t>Сумма</a:t>
                      </a:r>
                      <a:endParaRPr lang="ru-RU" sz="1200" b="0" i="0" u="none" strike="noStrike" dirty="0">
                        <a:solidFill>
                          <a:schemeClr val="tx1"/>
                        </a:solidFill>
                        <a:effectLst/>
                        <a:latin typeface="Calibri"/>
                      </a:endParaRPr>
                    </a:p>
                  </a:txBody>
                  <a:tcPr marL="9429" marR="9429" marT="9429" marB="0" anchor="ctr">
                    <a:solidFill>
                      <a:schemeClr val="accent2">
                        <a:lumMod val="60000"/>
                        <a:lumOff val="40000"/>
                      </a:schemeClr>
                    </a:solidFill>
                  </a:tcPr>
                </a:tc>
              </a:tr>
              <a:tr h="188582">
                <a:tc>
                  <a:txBody>
                    <a:bodyPr/>
                    <a:lstStyle/>
                    <a:p>
                      <a:pPr algn="ctr" fontAlgn="b"/>
                      <a:r>
                        <a:rPr lang="ru-RU" sz="1200" u="none" strike="noStrike" dirty="0">
                          <a:effectLst/>
                        </a:rPr>
                        <a:t>1620005000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Кесарево сечение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3041</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smtClean="0">
                          <a:effectLst/>
                        </a:rPr>
                        <a:t>32982368,05</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1620037000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Искусственное прерывание беременности (аборт)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2403</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smtClean="0">
                          <a:effectLst/>
                        </a:rPr>
                        <a:t>5076780,57</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1626094000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Имплантация интраокулярной линзы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1563</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209325,06</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1618009000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err="1">
                          <a:effectLst/>
                        </a:rPr>
                        <a:t>Аппендэктомия</a:t>
                      </a:r>
                      <a:r>
                        <a:rPr lang="ru-RU" sz="1200" u="none" strike="noStrike" dirty="0">
                          <a:effectLst/>
                        </a:rPr>
                        <a:t>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1392</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12872866,31</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1620005001</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Расширение шеечного канала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1128</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9846128,84</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1626093000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err="1">
                          <a:effectLst/>
                        </a:rPr>
                        <a:t>Факоэмульсификация</a:t>
                      </a:r>
                      <a:r>
                        <a:rPr lang="ru-RU" sz="1200" u="none" strike="noStrike" dirty="0">
                          <a:effectLst/>
                        </a:rPr>
                        <a:t>, </a:t>
                      </a:r>
                      <a:r>
                        <a:rPr lang="ru-RU" sz="1200" u="none" strike="noStrike" dirty="0" err="1">
                          <a:effectLst/>
                        </a:rPr>
                        <a:t>факофрагментация</a:t>
                      </a:r>
                      <a:r>
                        <a:rPr lang="ru-RU" sz="1200" u="none" strike="noStrike" dirty="0">
                          <a:effectLst/>
                        </a:rPr>
                        <a:t>, </a:t>
                      </a:r>
                      <a:r>
                        <a:rPr lang="ru-RU" sz="1200" u="none" strike="noStrike" dirty="0" err="1">
                          <a:effectLst/>
                        </a:rPr>
                        <a:t>факоаспирация</a:t>
                      </a:r>
                      <a:r>
                        <a:rPr lang="ru-RU" sz="1200" u="none" strike="noStrike" dirty="0">
                          <a:effectLst/>
                        </a:rPr>
                        <a:t>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1103</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13138384,93</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1620030000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Восстановление вульвы и промежности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983</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4760221,89</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1630001000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Оперативное лечение пахово-бедренной грыжи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850</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9228793,26</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1630034001</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Лапароскопия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748</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10037543,92</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1603028000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Открытое лечение перелома с внутренней фиксацией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698</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8798231,05</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1620023000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Восстановление влагалищной стенки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668</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9109699,78</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1620053000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Разрез промежности (</a:t>
                      </a:r>
                      <a:r>
                        <a:rPr lang="ru-RU" sz="1200" u="none" strike="noStrike" dirty="0" err="1">
                          <a:effectLst/>
                        </a:rPr>
                        <a:t>эпизиотомия</a:t>
                      </a:r>
                      <a:r>
                        <a:rPr lang="ru-RU" sz="1200" u="none" strike="noStrike" dirty="0">
                          <a:effectLst/>
                        </a:rPr>
                        <a:t>)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598</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6224487,42</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1620079000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Вакуум-аспирация эндометрия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595</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1332883,87</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1626092000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Экстракция хрусталика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538</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5994423,15</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1601012000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Вскрытие и дренирование флегмоны (абсцесса)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529</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6195013,61</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1628012000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Удаление камней мочеточника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454</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8131144,08</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1603034000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Репозиция отломков костей при переломах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445</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6219313,10</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1608002000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err="1">
                          <a:effectLst/>
                        </a:rPr>
                        <a:t>Аденоидэктомия</a:t>
                      </a:r>
                      <a:r>
                        <a:rPr lang="ru-RU" sz="1200" u="none" strike="noStrike" dirty="0">
                          <a:effectLst/>
                        </a:rPr>
                        <a:t>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425</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4407473,37</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1612006000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Разрез, иссечение и закрытие вен нижней конечности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422</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9980216,26</a:t>
                      </a:r>
                      <a:endParaRPr lang="ru-RU" sz="1200" b="0" i="0" u="none" strike="noStrike" dirty="0">
                        <a:solidFill>
                          <a:srgbClr val="000000"/>
                        </a:solidFill>
                        <a:effectLst/>
                        <a:latin typeface="Calibri"/>
                      </a:endParaRPr>
                    </a:p>
                  </a:txBody>
                  <a:tcPr marL="9429" marR="108000" marT="9429" marB="0" anchor="ctr"/>
                </a:tc>
              </a:tr>
              <a:tr h="188582">
                <a:tc>
                  <a:txBody>
                    <a:bodyPr/>
                    <a:lstStyle/>
                    <a:p>
                      <a:pPr algn="ctr" fontAlgn="b"/>
                      <a:r>
                        <a:rPr lang="ru-RU" sz="1200" u="none" strike="noStrike" dirty="0">
                          <a:effectLst/>
                        </a:rPr>
                        <a:t>1603033000</a:t>
                      </a:r>
                      <a:endParaRPr lang="ru-RU" sz="1200" b="0" i="0" u="none" strike="noStrike" dirty="0">
                        <a:solidFill>
                          <a:srgbClr val="000000"/>
                        </a:solidFill>
                        <a:effectLst/>
                        <a:latin typeface="Calibri"/>
                      </a:endParaRPr>
                    </a:p>
                  </a:txBody>
                  <a:tcPr marL="9429" marR="72000" marT="9429" marB="0" anchor="ctr"/>
                </a:tc>
                <a:tc>
                  <a:txBody>
                    <a:bodyPr/>
                    <a:lstStyle/>
                    <a:p>
                      <a:pPr algn="l" fontAlgn="b"/>
                      <a:r>
                        <a:rPr lang="ru-RU" sz="1200" u="none" strike="noStrike" dirty="0">
                          <a:effectLst/>
                        </a:rPr>
                        <a:t>Наложение наружных фиксирующих устройств                                                                                                                                                                                                                  </a:t>
                      </a:r>
                      <a:endParaRPr lang="ru-RU" sz="1200" b="0" i="0" u="none" strike="noStrike" dirty="0">
                        <a:solidFill>
                          <a:srgbClr val="000000"/>
                        </a:solidFill>
                        <a:effectLst/>
                        <a:latin typeface="Calibri"/>
                      </a:endParaRPr>
                    </a:p>
                  </a:txBody>
                  <a:tcPr marL="108000" marR="9429" marT="9429" marB="0" anchor="b"/>
                </a:tc>
                <a:tc>
                  <a:txBody>
                    <a:bodyPr/>
                    <a:lstStyle/>
                    <a:p>
                      <a:pPr algn="ctr" fontAlgn="b"/>
                      <a:r>
                        <a:rPr lang="ru-RU" sz="1200" u="none" strike="noStrike" dirty="0">
                          <a:effectLst/>
                        </a:rPr>
                        <a:t>341</a:t>
                      </a:r>
                      <a:endParaRPr lang="ru-RU" sz="1200" b="0" i="0" u="none" strike="noStrike" dirty="0">
                        <a:solidFill>
                          <a:srgbClr val="000000"/>
                        </a:solidFill>
                        <a:effectLst/>
                        <a:latin typeface="Calibri"/>
                      </a:endParaRPr>
                    </a:p>
                  </a:txBody>
                  <a:tcPr marL="9429" marR="9429" marT="9429" marB="0" anchor="ctr"/>
                </a:tc>
                <a:tc>
                  <a:txBody>
                    <a:bodyPr/>
                    <a:lstStyle/>
                    <a:p>
                      <a:pPr algn="r" fontAlgn="b"/>
                      <a:r>
                        <a:rPr lang="ru-RU" sz="1200" u="none" strike="noStrike" dirty="0">
                          <a:effectLst/>
                        </a:rPr>
                        <a:t>5064337,22</a:t>
                      </a:r>
                      <a:endParaRPr lang="ru-RU" sz="1200" b="0" i="0" u="none" strike="noStrike" dirty="0">
                        <a:solidFill>
                          <a:srgbClr val="000000"/>
                        </a:solidFill>
                        <a:effectLst/>
                        <a:latin typeface="Calibri"/>
                      </a:endParaRPr>
                    </a:p>
                  </a:txBody>
                  <a:tcPr marL="9429" marR="108000" marT="9429" marB="0" anchor="ctr"/>
                </a:tc>
              </a:tr>
            </a:tbl>
          </a:graphicData>
        </a:graphic>
      </p:graphicFrame>
    </p:spTree>
    <p:extLst>
      <p:ext uri="{BB962C8B-B14F-4D97-AF65-F5344CB8AC3E}">
        <p14:creationId xmlns:p14="http://schemas.microsoft.com/office/powerpoint/2010/main" val="1122931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chemeClr val="tx2"/>
                </a:solidFill>
                <a:effectLst>
                  <a:outerShdw blurRad="38100" dist="32000" dir="5400000" algn="tl">
                    <a:srgbClr val="000000">
                      <a:alpha val="30000"/>
                    </a:srgbClr>
                  </a:outerShdw>
                </a:effectLst>
              </a:rPr>
              <a:t>Территориальный</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4" name="Скругленный прямоугольник 3"/>
          <p:cNvSpPr/>
          <p:nvPr/>
        </p:nvSpPr>
        <p:spPr>
          <a:xfrm>
            <a:off x="755576" y="1268760"/>
            <a:ext cx="7848872" cy="3600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400" b="1" dirty="0">
                <a:solidFill>
                  <a:prstClr val="black"/>
                </a:solidFill>
                <a:cs typeface="Arial" pitchFamily="34" charset="0"/>
              </a:rPr>
              <a:t>Динамика среднего </a:t>
            </a:r>
            <a:r>
              <a:rPr lang="ru-RU" sz="1400" b="1" dirty="0" smtClean="0">
                <a:solidFill>
                  <a:prstClr val="black"/>
                </a:solidFill>
                <a:cs typeface="Arial" pitchFamily="34" charset="0"/>
              </a:rPr>
              <a:t>весового коэффициента в </a:t>
            </a:r>
            <a:r>
              <a:rPr lang="ru-RU" sz="1400" b="1" dirty="0">
                <a:solidFill>
                  <a:prstClr val="black"/>
                </a:solidFill>
                <a:cs typeface="Arial" pitchFamily="34" charset="0"/>
              </a:rPr>
              <a:t>разрезе медицинских </a:t>
            </a:r>
            <a:r>
              <a:rPr lang="ru-RU" sz="1400" b="1" dirty="0" smtClean="0">
                <a:solidFill>
                  <a:prstClr val="black"/>
                </a:solidFill>
                <a:cs typeface="Arial" pitchFamily="34" charset="0"/>
              </a:rPr>
              <a:t>организаций</a:t>
            </a:r>
          </a:p>
        </p:txBody>
      </p:sp>
      <p:graphicFrame>
        <p:nvGraphicFramePr>
          <p:cNvPr id="2" name="Таблица 1"/>
          <p:cNvGraphicFramePr>
            <a:graphicFrameLocks noGrp="1"/>
          </p:cNvGraphicFramePr>
          <p:nvPr>
            <p:extLst>
              <p:ext uri="{D42A27DB-BD31-4B8C-83A1-F6EECF244321}">
                <p14:modId xmlns:p14="http://schemas.microsoft.com/office/powerpoint/2010/main" val="4241268561"/>
              </p:ext>
            </p:extLst>
          </p:nvPr>
        </p:nvGraphicFramePr>
        <p:xfrm>
          <a:off x="755577" y="1916832"/>
          <a:ext cx="7848871" cy="4144263"/>
        </p:xfrm>
        <a:graphic>
          <a:graphicData uri="http://schemas.openxmlformats.org/drawingml/2006/table">
            <a:tbl>
              <a:tblPr firstRow="1" bandRow="1">
                <a:tableStyleId>{22838BEF-8BB2-4498-84A7-C5851F593DF1}</a:tableStyleId>
              </a:tblPr>
              <a:tblGrid>
                <a:gridCol w="6395904"/>
                <a:gridCol w="769218"/>
                <a:gridCol w="683749"/>
              </a:tblGrid>
              <a:tr h="432048">
                <a:tc>
                  <a:txBody>
                    <a:bodyPr/>
                    <a:lstStyle/>
                    <a:p>
                      <a:pPr algn="ctr" fontAlgn="b"/>
                      <a:r>
                        <a:rPr lang="ru-RU" sz="1400" u="none" strike="noStrike" dirty="0" smtClean="0">
                          <a:solidFill>
                            <a:schemeClr val="bg1"/>
                          </a:solidFill>
                          <a:effectLst/>
                        </a:rPr>
                        <a:t>Наименование</a:t>
                      </a:r>
                      <a:r>
                        <a:rPr lang="en-US" sz="1400" u="none" strike="noStrike" dirty="0" smtClean="0">
                          <a:solidFill>
                            <a:schemeClr val="bg1"/>
                          </a:solidFill>
                          <a:effectLst/>
                        </a:rPr>
                        <a:t> </a:t>
                      </a:r>
                      <a:r>
                        <a:rPr lang="ru-RU" sz="1400" u="none" strike="noStrike" dirty="0" smtClean="0">
                          <a:solidFill>
                            <a:schemeClr val="bg1"/>
                          </a:solidFill>
                          <a:effectLst/>
                        </a:rPr>
                        <a:t>медицинской</a:t>
                      </a:r>
                      <a:r>
                        <a:rPr lang="ru-RU" sz="1400" u="none" strike="noStrike" baseline="0" dirty="0" smtClean="0">
                          <a:solidFill>
                            <a:schemeClr val="bg1"/>
                          </a:solidFill>
                          <a:effectLst/>
                        </a:rPr>
                        <a:t> организации</a:t>
                      </a:r>
                      <a:endParaRPr lang="ru-RU" sz="1400" b="0" i="0" u="none" strike="noStrike" dirty="0">
                        <a:solidFill>
                          <a:schemeClr val="bg1"/>
                        </a:solidFill>
                        <a:effectLst/>
                        <a:latin typeface="Arial"/>
                      </a:endParaRPr>
                    </a:p>
                  </a:txBody>
                  <a:tcPr marL="9525" marR="9525" marT="9525" marB="0" anchor="ctr">
                    <a:solidFill>
                      <a:schemeClr val="accent5">
                        <a:lumMod val="75000"/>
                      </a:schemeClr>
                    </a:solidFill>
                  </a:tcPr>
                </a:tc>
                <a:tc>
                  <a:txBody>
                    <a:bodyPr/>
                    <a:lstStyle/>
                    <a:p>
                      <a:pPr algn="ctr" fontAlgn="b"/>
                      <a:r>
                        <a:rPr lang="ru-RU" sz="1400" u="none" strike="noStrike" dirty="0" smtClean="0">
                          <a:solidFill>
                            <a:schemeClr val="bg1"/>
                          </a:solidFill>
                          <a:effectLst/>
                        </a:rPr>
                        <a:t> </a:t>
                      </a:r>
                      <a:r>
                        <a:rPr lang="ru-RU" sz="1400" u="none" strike="noStrike" dirty="0">
                          <a:solidFill>
                            <a:schemeClr val="bg1"/>
                          </a:solidFill>
                          <a:effectLst/>
                        </a:rPr>
                        <a:t>2012</a:t>
                      </a:r>
                      <a:endParaRPr lang="ru-RU" sz="1400" b="0" i="0" u="none" strike="noStrike" dirty="0">
                        <a:solidFill>
                          <a:schemeClr val="bg1"/>
                        </a:solidFill>
                        <a:effectLst/>
                        <a:latin typeface="Arial"/>
                      </a:endParaRPr>
                    </a:p>
                  </a:txBody>
                  <a:tcPr marL="9525" marR="9525" marT="9525" marB="0" anchor="ctr">
                    <a:solidFill>
                      <a:schemeClr val="accent5">
                        <a:lumMod val="75000"/>
                      </a:schemeClr>
                    </a:solidFill>
                  </a:tcPr>
                </a:tc>
                <a:tc>
                  <a:txBody>
                    <a:bodyPr/>
                    <a:lstStyle/>
                    <a:p>
                      <a:pPr algn="ctr" fontAlgn="b"/>
                      <a:r>
                        <a:rPr lang="ru-RU" sz="1400" u="none" strike="noStrike" dirty="0" smtClean="0">
                          <a:solidFill>
                            <a:schemeClr val="bg1"/>
                          </a:solidFill>
                          <a:effectLst/>
                        </a:rPr>
                        <a:t>2013</a:t>
                      </a:r>
                      <a:endParaRPr lang="ru-RU" sz="1400" b="0" i="0" u="none" strike="noStrike" dirty="0">
                        <a:solidFill>
                          <a:schemeClr val="bg1"/>
                        </a:solidFill>
                        <a:effectLst/>
                        <a:latin typeface="Arial"/>
                      </a:endParaRPr>
                    </a:p>
                  </a:txBody>
                  <a:tcPr marL="9525" marR="9525" marT="9525" marB="0" anchor="ctr">
                    <a:solidFill>
                      <a:schemeClr val="accent5">
                        <a:lumMod val="75000"/>
                      </a:schemeClr>
                    </a:solidFill>
                  </a:tcPr>
                </a:tc>
              </a:tr>
              <a:tr h="247481">
                <a:tc>
                  <a:txBody>
                    <a:bodyPr/>
                    <a:lstStyle/>
                    <a:p>
                      <a:pPr marL="108000" algn="l" fontAlgn="b"/>
                      <a:r>
                        <a:rPr lang="ru-RU" sz="1200" b="0" i="0" u="none" strike="noStrike" dirty="0">
                          <a:effectLst/>
                          <a:latin typeface="+mn-lt"/>
                        </a:rPr>
                        <a:t>ГУЗ "ЛИПЕЦКИЙ ОБЛАСТНОЙ ОНКОЛОГИЧЕСКИЙ ДИСПАНСЕР"</a:t>
                      </a:r>
                    </a:p>
                  </a:txBody>
                  <a:tcPr marL="9525" marR="9525" marT="9525" marB="0" anchor="ctr"/>
                </a:tc>
                <a:tc>
                  <a:txBody>
                    <a:bodyPr/>
                    <a:lstStyle/>
                    <a:p>
                      <a:pPr algn="ctr" fontAlgn="b"/>
                      <a:r>
                        <a:rPr lang="ru-RU" sz="1200" b="0" i="0" u="none" strike="noStrike" dirty="0">
                          <a:effectLst/>
                          <a:latin typeface="+mn-lt"/>
                        </a:rPr>
                        <a:t>1,615</a:t>
                      </a:r>
                    </a:p>
                  </a:txBody>
                  <a:tcPr marL="9525" marR="9525" marT="9525" marB="0" anchor="ctr"/>
                </a:tc>
                <a:tc>
                  <a:txBody>
                    <a:bodyPr/>
                    <a:lstStyle/>
                    <a:p>
                      <a:pPr algn="ctr" fontAlgn="b"/>
                      <a:r>
                        <a:rPr lang="ru-RU" sz="1200" b="0" i="0" u="none" strike="noStrike">
                          <a:effectLst/>
                          <a:latin typeface="+mn-lt"/>
                        </a:rPr>
                        <a:t>1,660</a:t>
                      </a:r>
                    </a:p>
                  </a:txBody>
                  <a:tcPr marL="9525" marR="9525" marT="9525" marB="0" anchor="ctr"/>
                </a:tc>
              </a:tr>
              <a:tr h="247481">
                <a:tc>
                  <a:txBody>
                    <a:bodyPr/>
                    <a:lstStyle/>
                    <a:p>
                      <a:pPr marL="108000" algn="l" fontAlgn="b"/>
                      <a:r>
                        <a:rPr lang="ru-RU" sz="1200" b="0" i="0" u="none" strike="noStrike" dirty="0">
                          <a:effectLst/>
                          <a:latin typeface="+mn-lt"/>
                        </a:rPr>
                        <a:t>ГУЗ "ЛИПЕЦКАЯ ОБЛАСТНАЯ КЛИНИЧЕСКАЯ БОЛЬНИЦА"</a:t>
                      </a:r>
                    </a:p>
                  </a:txBody>
                  <a:tcPr marL="9525" marR="9525" marT="9525" marB="0" anchor="ctr"/>
                </a:tc>
                <a:tc>
                  <a:txBody>
                    <a:bodyPr/>
                    <a:lstStyle/>
                    <a:p>
                      <a:pPr algn="ctr" fontAlgn="b"/>
                      <a:r>
                        <a:rPr lang="ru-RU" sz="1200" b="0" i="0" u="none" strike="noStrike" dirty="0">
                          <a:effectLst/>
                          <a:latin typeface="+mn-lt"/>
                        </a:rPr>
                        <a:t>1,191</a:t>
                      </a:r>
                    </a:p>
                  </a:txBody>
                  <a:tcPr marL="9525" marR="9525" marT="9525" marB="0" anchor="ctr"/>
                </a:tc>
                <a:tc>
                  <a:txBody>
                    <a:bodyPr/>
                    <a:lstStyle/>
                    <a:p>
                      <a:pPr algn="ctr" fontAlgn="b"/>
                      <a:r>
                        <a:rPr lang="ru-RU" sz="1200" b="0" i="0" u="none" strike="noStrike">
                          <a:effectLst/>
                          <a:latin typeface="+mn-lt"/>
                        </a:rPr>
                        <a:t>1,319</a:t>
                      </a:r>
                    </a:p>
                  </a:txBody>
                  <a:tcPr marL="9525" marR="9525" marT="9525" marB="0" anchor="ctr"/>
                </a:tc>
              </a:tr>
              <a:tr h="247481">
                <a:tc>
                  <a:txBody>
                    <a:bodyPr/>
                    <a:lstStyle/>
                    <a:p>
                      <a:pPr marL="108000" algn="l" fontAlgn="b"/>
                      <a:r>
                        <a:rPr lang="ru-RU" sz="1200" b="0" i="0" u="none" strike="noStrike" dirty="0">
                          <a:effectLst/>
                          <a:latin typeface="+mn-lt"/>
                        </a:rPr>
                        <a:t>ГУЗ "ЛИПЕЦКАЯ ГОРОДСКАЯ БОЛЬНИЦА СКОРОЙ МЕДИЦИНСКОЙ ПОМОЩИ №1"</a:t>
                      </a:r>
                    </a:p>
                  </a:txBody>
                  <a:tcPr marL="9525" marR="9525" marT="9525" marB="0" anchor="ctr"/>
                </a:tc>
                <a:tc>
                  <a:txBody>
                    <a:bodyPr/>
                    <a:lstStyle/>
                    <a:p>
                      <a:pPr algn="ctr" fontAlgn="b"/>
                      <a:r>
                        <a:rPr lang="ru-RU" sz="1200" b="0" i="0" u="none" strike="noStrike" dirty="0">
                          <a:effectLst/>
                          <a:latin typeface="+mn-lt"/>
                        </a:rPr>
                        <a:t>1,100</a:t>
                      </a:r>
                    </a:p>
                  </a:txBody>
                  <a:tcPr marL="9525" marR="9525" marT="9525" marB="0" anchor="ctr"/>
                </a:tc>
                <a:tc>
                  <a:txBody>
                    <a:bodyPr/>
                    <a:lstStyle/>
                    <a:p>
                      <a:pPr algn="ctr" fontAlgn="b"/>
                      <a:r>
                        <a:rPr lang="ru-RU" sz="1200" b="0" i="0" u="none" strike="noStrike" dirty="0">
                          <a:effectLst/>
                          <a:latin typeface="+mn-lt"/>
                        </a:rPr>
                        <a:t>1,196</a:t>
                      </a:r>
                    </a:p>
                  </a:txBody>
                  <a:tcPr marL="9525" marR="9525" marT="9525" marB="0" anchor="ctr"/>
                </a:tc>
              </a:tr>
              <a:tr h="247481">
                <a:tc>
                  <a:txBody>
                    <a:bodyPr/>
                    <a:lstStyle/>
                    <a:p>
                      <a:pPr marL="108000" algn="l" fontAlgn="b"/>
                      <a:r>
                        <a:rPr lang="ru-RU" sz="1200" b="0" i="0" u="none" strike="noStrike" dirty="0">
                          <a:effectLst/>
                          <a:latin typeface="+mn-lt"/>
                        </a:rPr>
                        <a:t>ГУЗ "ЛИПЕЦКАЯ ГОРОДСКАЯ ДЕТСКАЯ БОЛЬНИЦА N 2"</a:t>
                      </a:r>
                    </a:p>
                  </a:txBody>
                  <a:tcPr marL="9525" marR="9525" marT="9525" marB="0" anchor="ctr"/>
                </a:tc>
                <a:tc>
                  <a:txBody>
                    <a:bodyPr/>
                    <a:lstStyle/>
                    <a:p>
                      <a:pPr algn="ctr" fontAlgn="b"/>
                      <a:r>
                        <a:rPr lang="ru-RU" sz="1200" b="0" i="0" u="none" strike="noStrike">
                          <a:effectLst/>
                          <a:latin typeface="+mn-lt"/>
                        </a:rPr>
                        <a:t>1,198</a:t>
                      </a:r>
                    </a:p>
                  </a:txBody>
                  <a:tcPr marL="9525" marR="9525" marT="9525" marB="0" anchor="ctr"/>
                </a:tc>
                <a:tc>
                  <a:txBody>
                    <a:bodyPr/>
                    <a:lstStyle/>
                    <a:p>
                      <a:pPr algn="ctr" fontAlgn="b"/>
                      <a:r>
                        <a:rPr lang="ru-RU" sz="1200" b="0" i="0" u="none" strike="noStrike" dirty="0">
                          <a:effectLst/>
                          <a:latin typeface="+mn-lt"/>
                        </a:rPr>
                        <a:t>1,179</a:t>
                      </a:r>
                    </a:p>
                  </a:txBody>
                  <a:tcPr marL="9525" marR="9525" marT="9525" marB="0" anchor="ctr"/>
                </a:tc>
              </a:tr>
              <a:tr h="247481">
                <a:tc>
                  <a:txBody>
                    <a:bodyPr/>
                    <a:lstStyle/>
                    <a:p>
                      <a:pPr marL="108000" algn="l" fontAlgn="b"/>
                      <a:r>
                        <a:rPr lang="ru-RU" sz="1200" b="0" i="0" u="none" strike="noStrike" dirty="0">
                          <a:effectLst/>
                          <a:latin typeface="+mn-lt"/>
                        </a:rPr>
                        <a:t>ГУЗ "ОБЛАСНОЙ КОЖНО-ВЕНЕРОЛОГИЧЕСКИЙ ДИСПАНСЕР"</a:t>
                      </a:r>
                    </a:p>
                  </a:txBody>
                  <a:tcPr marL="9525" marR="9525" marT="9525" marB="0" anchor="ctr"/>
                </a:tc>
                <a:tc>
                  <a:txBody>
                    <a:bodyPr/>
                    <a:lstStyle/>
                    <a:p>
                      <a:pPr algn="ctr" fontAlgn="b"/>
                      <a:r>
                        <a:rPr lang="ru-RU" sz="1200" b="0" i="0" u="none" strike="noStrike">
                          <a:effectLst/>
                          <a:latin typeface="+mn-lt"/>
                        </a:rPr>
                        <a:t>1,129</a:t>
                      </a:r>
                    </a:p>
                  </a:txBody>
                  <a:tcPr marL="9525" marR="9525" marT="9525" marB="0" anchor="ctr"/>
                </a:tc>
                <a:tc>
                  <a:txBody>
                    <a:bodyPr/>
                    <a:lstStyle/>
                    <a:p>
                      <a:pPr algn="ctr" fontAlgn="b"/>
                      <a:r>
                        <a:rPr lang="ru-RU" sz="1200" b="0" i="0" u="none" strike="noStrike" dirty="0">
                          <a:effectLst/>
                          <a:latin typeface="+mn-lt"/>
                        </a:rPr>
                        <a:t>1,140</a:t>
                      </a:r>
                    </a:p>
                  </a:txBody>
                  <a:tcPr marL="9525" marR="9525" marT="9525" marB="0" anchor="ctr"/>
                </a:tc>
              </a:tr>
              <a:tr h="247481">
                <a:tc>
                  <a:txBody>
                    <a:bodyPr/>
                    <a:lstStyle/>
                    <a:p>
                      <a:pPr marL="108000" algn="l" fontAlgn="b"/>
                      <a:r>
                        <a:rPr lang="ru-RU" sz="1200" b="0" i="0" u="none" strike="noStrike" dirty="0">
                          <a:effectLst/>
                          <a:latin typeface="+mn-lt"/>
                        </a:rPr>
                        <a:t>ГУЗ  "ЛЕБЕДЯНСКАЯ ЦРБ"</a:t>
                      </a:r>
                    </a:p>
                  </a:txBody>
                  <a:tcPr marL="9525" marR="9525" marT="9525" marB="0" anchor="ctr"/>
                </a:tc>
                <a:tc>
                  <a:txBody>
                    <a:bodyPr/>
                    <a:lstStyle/>
                    <a:p>
                      <a:pPr algn="ctr" fontAlgn="b"/>
                      <a:r>
                        <a:rPr lang="ru-RU" sz="1200" b="0" i="0" u="none" strike="noStrike">
                          <a:effectLst/>
                          <a:latin typeface="+mn-lt"/>
                        </a:rPr>
                        <a:t>1,011</a:t>
                      </a:r>
                    </a:p>
                  </a:txBody>
                  <a:tcPr marL="9525" marR="9525" marT="9525" marB="0" anchor="ctr"/>
                </a:tc>
                <a:tc>
                  <a:txBody>
                    <a:bodyPr/>
                    <a:lstStyle/>
                    <a:p>
                      <a:pPr algn="ctr" fontAlgn="b"/>
                      <a:r>
                        <a:rPr lang="ru-RU" sz="1200" b="0" i="0" u="none" strike="noStrike" dirty="0">
                          <a:effectLst/>
                          <a:latin typeface="+mn-lt"/>
                        </a:rPr>
                        <a:t>1,059</a:t>
                      </a:r>
                    </a:p>
                  </a:txBody>
                  <a:tcPr marL="9525" marR="9525" marT="9525" marB="0" anchor="ctr"/>
                </a:tc>
              </a:tr>
              <a:tr h="247481">
                <a:tc>
                  <a:txBody>
                    <a:bodyPr/>
                    <a:lstStyle/>
                    <a:p>
                      <a:pPr marL="108000" algn="l" fontAlgn="b"/>
                      <a:r>
                        <a:rPr lang="ru-RU" sz="1200" b="0" i="0" u="none" strike="noStrike" dirty="0">
                          <a:effectLst/>
                          <a:latin typeface="+mn-lt"/>
                        </a:rPr>
                        <a:t>ГУЗ "ЕЛЕЦКАЯ ГОРОДСКАЯ БОЛЬНИЦА № 2"</a:t>
                      </a:r>
                    </a:p>
                  </a:txBody>
                  <a:tcPr marL="9525" marR="9525" marT="9525" marB="0" anchor="ctr"/>
                </a:tc>
                <a:tc>
                  <a:txBody>
                    <a:bodyPr/>
                    <a:lstStyle/>
                    <a:p>
                      <a:pPr algn="ctr" fontAlgn="b"/>
                      <a:r>
                        <a:rPr lang="ru-RU" sz="1200" b="0" i="0" u="none" strike="noStrike">
                          <a:effectLst/>
                          <a:latin typeface="+mn-lt"/>
                        </a:rPr>
                        <a:t>1,032</a:t>
                      </a:r>
                    </a:p>
                  </a:txBody>
                  <a:tcPr marL="9525" marR="9525" marT="9525" marB="0" anchor="ctr"/>
                </a:tc>
                <a:tc>
                  <a:txBody>
                    <a:bodyPr/>
                    <a:lstStyle/>
                    <a:p>
                      <a:pPr algn="ctr" fontAlgn="b"/>
                      <a:r>
                        <a:rPr lang="ru-RU" sz="1200" b="0" i="0" u="none" strike="noStrike" dirty="0">
                          <a:effectLst/>
                          <a:latin typeface="+mn-lt"/>
                        </a:rPr>
                        <a:t>1,053</a:t>
                      </a:r>
                    </a:p>
                  </a:txBody>
                  <a:tcPr marL="9525" marR="9525" marT="9525" marB="0" anchor="ctr"/>
                </a:tc>
              </a:tr>
              <a:tr h="247481">
                <a:tc>
                  <a:txBody>
                    <a:bodyPr/>
                    <a:lstStyle/>
                    <a:p>
                      <a:pPr marL="108000" algn="l" fontAlgn="b"/>
                      <a:r>
                        <a:rPr lang="ru-RU" sz="1200" b="0" i="0" u="none" strike="noStrike" dirty="0">
                          <a:effectLst/>
                          <a:latin typeface="+mn-lt"/>
                        </a:rPr>
                        <a:t>ГУЗ  "ЛИПЕЦКАЯ ГОРБОЛЬНИЦА №3 "СВОБОДНЫЙ СОКОЛ"</a:t>
                      </a:r>
                    </a:p>
                  </a:txBody>
                  <a:tcPr marL="9525" marR="9525" marT="9525" marB="0" anchor="ctr"/>
                </a:tc>
                <a:tc>
                  <a:txBody>
                    <a:bodyPr/>
                    <a:lstStyle/>
                    <a:p>
                      <a:pPr algn="ctr" fontAlgn="b"/>
                      <a:r>
                        <a:rPr lang="ru-RU" sz="1200" b="0" i="0" u="none" strike="noStrike">
                          <a:effectLst/>
                          <a:latin typeface="+mn-lt"/>
                        </a:rPr>
                        <a:t>1,079</a:t>
                      </a:r>
                    </a:p>
                  </a:txBody>
                  <a:tcPr marL="9525" marR="9525" marT="9525" marB="0" anchor="ctr"/>
                </a:tc>
                <a:tc>
                  <a:txBody>
                    <a:bodyPr/>
                    <a:lstStyle/>
                    <a:p>
                      <a:pPr algn="ctr" fontAlgn="b"/>
                      <a:r>
                        <a:rPr lang="ru-RU" sz="1200" b="0" i="0" u="none" strike="noStrike" dirty="0">
                          <a:effectLst/>
                          <a:latin typeface="+mn-lt"/>
                        </a:rPr>
                        <a:t>1,052</a:t>
                      </a:r>
                    </a:p>
                  </a:txBody>
                  <a:tcPr marL="9525" marR="9525" marT="9525" marB="0" anchor="ctr"/>
                </a:tc>
              </a:tr>
              <a:tr h="247481">
                <a:tc>
                  <a:txBody>
                    <a:bodyPr/>
                    <a:lstStyle/>
                    <a:p>
                      <a:pPr marL="108000" algn="l" fontAlgn="b"/>
                      <a:r>
                        <a:rPr lang="ru-RU" sz="1200" b="0" i="0" u="none" strike="noStrike" dirty="0">
                          <a:effectLst/>
                          <a:latin typeface="+mn-lt"/>
                        </a:rPr>
                        <a:t>ГУЗ "ЛИПЕЦКАЯ ЦРБ"</a:t>
                      </a:r>
                    </a:p>
                  </a:txBody>
                  <a:tcPr marL="9525" marR="9525" marT="9525" marB="0" anchor="ctr"/>
                </a:tc>
                <a:tc>
                  <a:txBody>
                    <a:bodyPr/>
                    <a:lstStyle/>
                    <a:p>
                      <a:pPr algn="ctr" fontAlgn="b"/>
                      <a:r>
                        <a:rPr lang="ru-RU" sz="1200" b="0" i="0" u="none" strike="noStrike">
                          <a:effectLst/>
                          <a:latin typeface="+mn-lt"/>
                        </a:rPr>
                        <a:t>1,071</a:t>
                      </a:r>
                    </a:p>
                  </a:txBody>
                  <a:tcPr marL="9525" marR="9525" marT="9525" marB="0" anchor="ctr"/>
                </a:tc>
                <a:tc>
                  <a:txBody>
                    <a:bodyPr/>
                    <a:lstStyle/>
                    <a:p>
                      <a:pPr algn="ctr" fontAlgn="b"/>
                      <a:r>
                        <a:rPr lang="ru-RU" sz="1200" b="0" i="0" u="none" strike="noStrike" dirty="0">
                          <a:effectLst/>
                          <a:latin typeface="+mn-lt"/>
                        </a:rPr>
                        <a:t>1,035</a:t>
                      </a:r>
                    </a:p>
                  </a:txBody>
                  <a:tcPr marL="9525" marR="9525" marT="9525" marB="0" anchor="ctr"/>
                </a:tc>
              </a:tr>
              <a:tr h="247481">
                <a:tc>
                  <a:txBody>
                    <a:bodyPr/>
                    <a:lstStyle/>
                    <a:p>
                      <a:pPr marL="108000" algn="l" fontAlgn="b"/>
                      <a:r>
                        <a:rPr lang="ru-RU" sz="1200" b="0" i="0" u="none" strike="noStrike" dirty="0">
                          <a:effectLst/>
                          <a:latin typeface="+mn-lt"/>
                        </a:rPr>
                        <a:t>ГУЗ "ЛИПЕЦКИЙ ГОРОДСКОЙ РОДИЛЬНЫЙ ДОМ"</a:t>
                      </a:r>
                    </a:p>
                  </a:txBody>
                  <a:tcPr marL="9525" marR="9525" marT="9525" marB="0" anchor="ctr"/>
                </a:tc>
                <a:tc>
                  <a:txBody>
                    <a:bodyPr/>
                    <a:lstStyle/>
                    <a:p>
                      <a:pPr algn="ctr" fontAlgn="b"/>
                      <a:r>
                        <a:rPr lang="ru-RU" sz="1200" b="0" i="0" u="none" strike="noStrike">
                          <a:effectLst/>
                          <a:latin typeface="+mn-lt"/>
                        </a:rPr>
                        <a:t>0,923</a:t>
                      </a:r>
                    </a:p>
                  </a:txBody>
                  <a:tcPr marL="9525" marR="9525" marT="9525" marB="0" anchor="ctr"/>
                </a:tc>
                <a:tc>
                  <a:txBody>
                    <a:bodyPr/>
                    <a:lstStyle/>
                    <a:p>
                      <a:pPr algn="ctr" fontAlgn="b"/>
                      <a:r>
                        <a:rPr lang="ru-RU" sz="1200" b="0" i="0" u="none" strike="noStrike" dirty="0">
                          <a:effectLst/>
                          <a:latin typeface="+mn-lt"/>
                        </a:rPr>
                        <a:t>1,034</a:t>
                      </a:r>
                    </a:p>
                  </a:txBody>
                  <a:tcPr marL="9525" marR="9525" marT="9525" marB="0" anchor="ctr"/>
                </a:tc>
              </a:tr>
              <a:tr h="247481">
                <a:tc>
                  <a:txBody>
                    <a:bodyPr/>
                    <a:lstStyle/>
                    <a:p>
                      <a:pPr marL="108000" algn="l" fontAlgn="b"/>
                      <a:r>
                        <a:rPr lang="ru-RU" sz="1200" b="0" i="0" u="none" strike="noStrike" dirty="0">
                          <a:effectLst/>
                          <a:latin typeface="+mn-lt"/>
                        </a:rPr>
                        <a:t>ГУЗ "ИЗМАЛКОВСКАЯ ЦРБ"</a:t>
                      </a:r>
                    </a:p>
                  </a:txBody>
                  <a:tcPr marL="9525" marR="9525" marT="9525" marB="0" anchor="ctr"/>
                </a:tc>
                <a:tc>
                  <a:txBody>
                    <a:bodyPr/>
                    <a:lstStyle/>
                    <a:p>
                      <a:pPr algn="ctr" fontAlgn="b"/>
                      <a:r>
                        <a:rPr lang="ru-RU" sz="1200" b="0" i="0" u="none" strike="noStrike">
                          <a:effectLst/>
                          <a:latin typeface="+mn-lt"/>
                        </a:rPr>
                        <a:t>1,047</a:t>
                      </a:r>
                    </a:p>
                  </a:txBody>
                  <a:tcPr marL="9525" marR="9525" marT="9525" marB="0" anchor="ctr"/>
                </a:tc>
                <a:tc>
                  <a:txBody>
                    <a:bodyPr/>
                    <a:lstStyle/>
                    <a:p>
                      <a:pPr algn="ctr" fontAlgn="b"/>
                      <a:r>
                        <a:rPr lang="ru-RU" sz="1200" b="0" i="0" u="none" strike="noStrike" dirty="0">
                          <a:effectLst/>
                          <a:latin typeface="+mn-lt"/>
                        </a:rPr>
                        <a:t>1,031</a:t>
                      </a:r>
                    </a:p>
                  </a:txBody>
                  <a:tcPr marL="9525" marR="9525" marT="9525" marB="0" anchor="ctr"/>
                </a:tc>
              </a:tr>
              <a:tr h="247481">
                <a:tc>
                  <a:txBody>
                    <a:bodyPr/>
                    <a:lstStyle/>
                    <a:p>
                      <a:pPr marL="108000" algn="l" fontAlgn="b"/>
                      <a:r>
                        <a:rPr lang="ru-RU" sz="1200" b="0" i="0" u="none" strike="noStrike" dirty="0">
                          <a:effectLst/>
                          <a:latin typeface="+mn-lt"/>
                        </a:rPr>
                        <a:t>ГУЗ "ДОБРОВСКАЯ ЦРБ"</a:t>
                      </a:r>
                    </a:p>
                  </a:txBody>
                  <a:tcPr marL="9525" marR="9525" marT="9525" marB="0" anchor="ctr"/>
                </a:tc>
                <a:tc>
                  <a:txBody>
                    <a:bodyPr/>
                    <a:lstStyle/>
                    <a:p>
                      <a:pPr algn="ctr" fontAlgn="b"/>
                      <a:r>
                        <a:rPr lang="ru-RU" sz="1200" b="0" i="0" u="none" strike="noStrike" dirty="0">
                          <a:effectLst/>
                          <a:latin typeface="+mn-lt"/>
                        </a:rPr>
                        <a:t>1,023</a:t>
                      </a:r>
                    </a:p>
                  </a:txBody>
                  <a:tcPr marL="9525" marR="9525" marT="9525" marB="0" anchor="ctr"/>
                </a:tc>
                <a:tc>
                  <a:txBody>
                    <a:bodyPr/>
                    <a:lstStyle/>
                    <a:p>
                      <a:pPr algn="ctr" fontAlgn="b"/>
                      <a:r>
                        <a:rPr lang="ru-RU" sz="1200" b="0" i="0" u="none" strike="noStrike" dirty="0">
                          <a:effectLst/>
                          <a:latin typeface="+mn-lt"/>
                        </a:rPr>
                        <a:t>1,015</a:t>
                      </a:r>
                    </a:p>
                  </a:txBody>
                  <a:tcPr marL="9525" marR="9525" marT="9525" marB="0" anchor="ctr"/>
                </a:tc>
              </a:tr>
              <a:tr h="247481">
                <a:tc>
                  <a:txBody>
                    <a:bodyPr/>
                    <a:lstStyle/>
                    <a:p>
                      <a:pPr marL="108000" algn="l" fontAlgn="b"/>
                      <a:r>
                        <a:rPr lang="ru-RU" sz="1200" b="0" i="0" u="none" strike="noStrike" dirty="0">
                          <a:effectLst/>
                          <a:latin typeface="+mn-lt"/>
                        </a:rPr>
                        <a:t>ГУЗ "ХЛЕВЕНСКАЯ ЦРБ"</a:t>
                      </a:r>
                    </a:p>
                  </a:txBody>
                  <a:tcPr marL="9525" marR="9525" marT="9525" marB="0" anchor="ctr"/>
                </a:tc>
                <a:tc>
                  <a:txBody>
                    <a:bodyPr/>
                    <a:lstStyle/>
                    <a:p>
                      <a:pPr algn="ctr" fontAlgn="b"/>
                      <a:r>
                        <a:rPr lang="ru-RU" sz="1200" b="0" i="0" u="none" strike="noStrike" dirty="0">
                          <a:effectLst/>
                          <a:latin typeface="+mn-lt"/>
                        </a:rPr>
                        <a:t>1,017</a:t>
                      </a:r>
                    </a:p>
                  </a:txBody>
                  <a:tcPr marL="9525" marR="9525" marT="9525" marB="0" anchor="ctr"/>
                </a:tc>
                <a:tc>
                  <a:txBody>
                    <a:bodyPr/>
                    <a:lstStyle/>
                    <a:p>
                      <a:pPr algn="ctr" fontAlgn="b"/>
                      <a:r>
                        <a:rPr lang="ru-RU" sz="1200" b="0" i="0" u="none" strike="noStrike" dirty="0">
                          <a:effectLst/>
                          <a:latin typeface="+mn-lt"/>
                        </a:rPr>
                        <a:t>1,012</a:t>
                      </a:r>
                    </a:p>
                  </a:txBody>
                  <a:tcPr marL="9525" marR="9525" marT="9525" marB="0" anchor="ctr"/>
                </a:tc>
              </a:tr>
              <a:tr h="247481">
                <a:tc>
                  <a:txBody>
                    <a:bodyPr/>
                    <a:lstStyle/>
                    <a:p>
                      <a:pPr marL="108000" algn="l" fontAlgn="b"/>
                      <a:r>
                        <a:rPr lang="ru-RU" sz="1200" b="0" i="0" u="none" strike="noStrike" dirty="0">
                          <a:effectLst/>
                          <a:latin typeface="+mn-lt"/>
                        </a:rPr>
                        <a:t>ГУЗ "ГРЯЗИНСКАЯ ЦРБ"</a:t>
                      </a:r>
                    </a:p>
                  </a:txBody>
                  <a:tcPr marL="9525" marR="9525" marT="9525" marB="0" anchor="ctr"/>
                </a:tc>
                <a:tc>
                  <a:txBody>
                    <a:bodyPr/>
                    <a:lstStyle/>
                    <a:p>
                      <a:pPr algn="ctr" fontAlgn="b"/>
                      <a:r>
                        <a:rPr lang="ru-RU" sz="1200" b="0" i="0" u="none" strike="noStrike">
                          <a:effectLst/>
                          <a:latin typeface="+mn-lt"/>
                        </a:rPr>
                        <a:t>1,022</a:t>
                      </a:r>
                    </a:p>
                  </a:txBody>
                  <a:tcPr marL="9525" marR="9525" marT="9525" marB="0" anchor="ctr"/>
                </a:tc>
                <a:tc>
                  <a:txBody>
                    <a:bodyPr/>
                    <a:lstStyle/>
                    <a:p>
                      <a:pPr algn="ctr" fontAlgn="b"/>
                      <a:r>
                        <a:rPr lang="ru-RU" sz="1200" b="0" i="0" u="none" strike="noStrike" dirty="0">
                          <a:effectLst/>
                          <a:latin typeface="+mn-lt"/>
                        </a:rPr>
                        <a:t>1,004</a:t>
                      </a:r>
                    </a:p>
                  </a:txBody>
                  <a:tcPr marL="9525" marR="9525" marT="9525" marB="0" anchor="ctr"/>
                </a:tc>
              </a:tr>
              <a:tr h="247481">
                <a:tc>
                  <a:txBody>
                    <a:bodyPr/>
                    <a:lstStyle/>
                    <a:p>
                      <a:pPr marL="108000" algn="l" fontAlgn="b"/>
                      <a:r>
                        <a:rPr lang="ru-RU" sz="1200" b="0" i="0" u="none" strike="noStrike" dirty="0">
                          <a:effectLst/>
                          <a:latin typeface="+mn-lt"/>
                        </a:rPr>
                        <a:t>ГУЗ "ДАНКОВСКАЯ ЦРБ"</a:t>
                      </a:r>
                    </a:p>
                  </a:txBody>
                  <a:tcPr marL="9525" marR="9525" marT="9525" marB="0" anchor="ctr"/>
                </a:tc>
                <a:tc>
                  <a:txBody>
                    <a:bodyPr/>
                    <a:lstStyle/>
                    <a:p>
                      <a:pPr algn="ctr" fontAlgn="b"/>
                      <a:r>
                        <a:rPr lang="ru-RU" sz="1200" b="0" i="0" u="none" strike="noStrike" dirty="0">
                          <a:effectLst/>
                          <a:latin typeface="+mn-lt"/>
                        </a:rPr>
                        <a:t>1,038</a:t>
                      </a:r>
                    </a:p>
                  </a:txBody>
                  <a:tcPr marL="9525" marR="9525" marT="9525" marB="0" anchor="ctr"/>
                </a:tc>
                <a:tc>
                  <a:txBody>
                    <a:bodyPr/>
                    <a:lstStyle/>
                    <a:p>
                      <a:pPr algn="ctr" fontAlgn="b"/>
                      <a:r>
                        <a:rPr lang="ru-RU" sz="1200" b="0" i="0" u="none" strike="noStrike" dirty="0">
                          <a:effectLst/>
                          <a:latin typeface="+mn-lt"/>
                        </a:rPr>
                        <a:t>1,004</a:t>
                      </a:r>
                    </a:p>
                  </a:txBody>
                  <a:tcPr marL="9525" marR="9525" marT="9525" marB="0" anchor="ctr"/>
                </a:tc>
              </a:tr>
            </a:tbl>
          </a:graphicData>
        </a:graphic>
      </p:graphicFrame>
    </p:spTree>
    <p:extLst>
      <p:ext uri="{BB962C8B-B14F-4D97-AF65-F5344CB8AC3E}">
        <p14:creationId xmlns:p14="http://schemas.microsoft.com/office/powerpoint/2010/main" val="3758360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6" name="Скругленный прямоугольник 5"/>
          <p:cNvSpPr/>
          <p:nvPr/>
        </p:nvSpPr>
        <p:spPr>
          <a:xfrm>
            <a:off x="1619672" y="980728"/>
            <a:ext cx="6912768" cy="5040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sz="1800" b="1" i="0" u="none" strike="noStrike" kern="1200" baseline="0">
                <a:solidFill>
                  <a:prstClr val="black"/>
                </a:solidFill>
                <a:latin typeface="+mn-lt"/>
                <a:ea typeface="+mn-ea"/>
                <a:cs typeface="+mn-cs"/>
              </a:defRPr>
            </a:pPr>
            <a:r>
              <a:rPr lang="ru-RU" sz="1400" dirty="0" smtClean="0">
                <a:solidFill>
                  <a:schemeClr val="tx1"/>
                </a:solidFill>
              </a:rPr>
              <a:t>Зависимость стоимости случая от размера среднего весового коэффициента (ВК) </a:t>
            </a:r>
          </a:p>
          <a:p>
            <a:pPr algn="ctr">
              <a:defRPr sz="1800" b="1" i="0" u="none" strike="noStrike" kern="1200" baseline="0">
                <a:solidFill>
                  <a:prstClr val="black"/>
                </a:solidFill>
                <a:latin typeface="+mn-lt"/>
                <a:ea typeface="+mn-ea"/>
                <a:cs typeface="+mn-cs"/>
              </a:defRPr>
            </a:pPr>
            <a:r>
              <a:rPr lang="ru-RU" sz="1400" dirty="0" smtClean="0">
                <a:solidFill>
                  <a:schemeClr val="tx1"/>
                </a:solidFill>
              </a:rPr>
              <a:t>за январь-октябрь </a:t>
            </a:r>
            <a:r>
              <a:rPr lang="ru-RU" sz="1400" dirty="0">
                <a:solidFill>
                  <a:schemeClr val="tx1"/>
                </a:solidFill>
              </a:rPr>
              <a:t>2013 года</a:t>
            </a:r>
          </a:p>
        </p:txBody>
      </p:sp>
      <p:graphicFrame>
        <p:nvGraphicFramePr>
          <p:cNvPr id="9" name="Диаграмма 8"/>
          <p:cNvGraphicFramePr>
            <a:graphicFrameLocks/>
          </p:cNvGraphicFramePr>
          <p:nvPr>
            <p:extLst>
              <p:ext uri="{D42A27DB-BD31-4B8C-83A1-F6EECF244321}">
                <p14:modId xmlns:p14="http://schemas.microsoft.com/office/powerpoint/2010/main" val="2509761964"/>
              </p:ext>
            </p:extLst>
          </p:nvPr>
        </p:nvGraphicFramePr>
        <p:xfrm>
          <a:off x="395536" y="1700808"/>
          <a:ext cx="8496944" cy="48965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159883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586" y="1700808"/>
            <a:ext cx="8097878" cy="4125942"/>
          </a:xfrm>
          <a:prstGeom prst="rect">
            <a:avLst/>
          </a:prstGeom>
        </p:spPr>
      </p:pic>
      <p:cxnSp>
        <p:nvCxnSpPr>
          <p:cNvPr id="9" name="Прямая соединительная линия 8"/>
          <p:cNvCxnSpPr/>
          <p:nvPr/>
        </p:nvCxnSpPr>
        <p:spPr>
          <a:xfrm>
            <a:off x="922965" y="3501008"/>
            <a:ext cx="11521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922965" y="4314555"/>
            <a:ext cx="255757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Прямоугольник 16"/>
          <p:cNvSpPr/>
          <p:nvPr/>
        </p:nvSpPr>
        <p:spPr>
          <a:xfrm>
            <a:off x="6682201" y="5085184"/>
            <a:ext cx="1944216" cy="431762"/>
          </a:xfrm>
          <a:prstGeom prst="rect">
            <a:avLst/>
          </a:prstGeom>
          <a:solidFill>
            <a:schemeClr val="bg1">
              <a:alpha val="0"/>
            </a:schemeClr>
          </a:solidFill>
          <a:ln>
            <a:solidFill>
              <a:srgbClr val="FF0000"/>
            </a:solid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97213" y="5835694"/>
            <a:ext cx="2269209" cy="338554"/>
          </a:xfrm>
          <a:prstGeom prst="rect">
            <a:avLst/>
          </a:prstGeom>
        </p:spPr>
        <p:txBody>
          <a:bodyPr wrap="square">
            <a:spAutoFit/>
          </a:bodyPr>
          <a:lstStyle/>
          <a:p>
            <a:r>
              <a:rPr lang="ru-RU" sz="1600" b="1" dirty="0" smtClean="0"/>
              <a:t>Стоимость случая =</a:t>
            </a:r>
            <a:endParaRPr lang="ru-RU" sz="1600" dirty="0"/>
          </a:p>
        </p:txBody>
      </p:sp>
      <p:sp>
        <p:nvSpPr>
          <p:cNvPr id="14" name="Прямоугольник 13"/>
          <p:cNvSpPr/>
          <p:nvPr/>
        </p:nvSpPr>
        <p:spPr>
          <a:xfrm>
            <a:off x="2075093" y="5826750"/>
            <a:ext cx="1728191" cy="338554"/>
          </a:xfrm>
          <a:prstGeom prst="rect">
            <a:avLst/>
          </a:prstGeom>
        </p:spPr>
        <p:txBody>
          <a:bodyPr wrap="square">
            <a:spAutoFit/>
          </a:bodyPr>
          <a:lstStyle/>
          <a:p>
            <a:r>
              <a:rPr lang="ru-RU" sz="1400" b="1" dirty="0" smtClean="0"/>
              <a:t>Базовая ставка</a:t>
            </a:r>
            <a:r>
              <a:rPr lang="ru-RU" sz="1600" dirty="0" smtClean="0"/>
              <a:t>  </a:t>
            </a:r>
            <a:r>
              <a:rPr lang="ru-RU" sz="1200" dirty="0"/>
              <a:t>х</a:t>
            </a:r>
            <a:endParaRPr lang="ru-RU" sz="1600" dirty="0"/>
          </a:p>
        </p:txBody>
      </p:sp>
      <p:sp>
        <p:nvSpPr>
          <p:cNvPr id="15" name="Прямоугольник 14"/>
          <p:cNvSpPr/>
          <p:nvPr/>
        </p:nvSpPr>
        <p:spPr>
          <a:xfrm>
            <a:off x="3588262" y="5854573"/>
            <a:ext cx="6024298" cy="307777"/>
          </a:xfrm>
          <a:prstGeom prst="rect">
            <a:avLst/>
          </a:prstGeom>
        </p:spPr>
        <p:txBody>
          <a:bodyPr wrap="square">
            <a:spAutoFit/>
          </a:bodyPr>
          <a:lstStyle/>
          <a:p>
            <a:r>
              <a:rPr lang="en-US" sz="1400" b="1" dirty="0" smtClean="0"/>
              <a:t>max</a:t>
            </a:r>
            <a:r>
              <a:rPr lang="ru-RU" sz="1400" b="1" dirty="0" smtClean="0"/>
              <a:t> (</a:t>
            </a:r>
            <a:r>
              <a:rPr lang="ru-RU" sz="1400" b="1" dirty="0" err="1" smtClean="0"/>
              <a:t>коэф</a:t>
            </a:r>
            <a:r>
              <a:rPr lang="ru-RU" sz="1400" b="1" dirty="0" smtClean="0"/>
              <a:t>-т  </a:t>
            </a:r>
            <a:r>
              <a:rPr lang="ru-RU" sz="1400" b="1" dirty="0" err="1" smtClean="0"/>
              <a:t>затратоёмкости</a:t>
            </a:r>
            <a:r>
              <a:rPr lang="ru-RU" sz="1400" b="1" dirty="0" smtClean="0"/>
              <a:t> тер.,  </a:t>
            </a:r>
            <a:r>
              <a:rPr lang="ru-RU" sz="1400" b="1" dirty="0" err="1" smtClean="0"/>
              <a:t>коэф</a:t>
            </a:r>
            <a:r>
              <a:rPr lang="ru-RU" sz="1400" b="1" dirty="0" smtClean="0"/>
              <a:t>-т  </a:t>
            </a:r>
            <a:r>
              <a:rPr lang="ru-RU" sz="1400" b="1" dirty="0" err="1" smtClean="0"/>
              <a:t>затратоёмкости</a:t>
            </a:r>
            <a:r>
              <a:rPr lang="ru-RU" sz="1400" b="1" dirty="0" smtClean="0"/>
              <a:t> хир.</a:t>
            </a:r>
            <a:r>
              <a:rPr lang="en-US" sz="1400" b="1" dirty="0" smtClean="0"/>
              <a:t>)</a:t>
            </a:r>
            <a:r>
              <a:rPr lang="ru-RU" sz="1400" b="1" dirty="0" smtClean="0"/>
              <a:t>   </a:t>
            </a:r>
            <a:r>
              <a:rPr lang="ru-RU" sz="1200" dirty="0" smtClean="0"/>
              <a:t>х</a:t>
            </a:r>
            <a:endParaRPr lang="ru-RU" sz="1600" dirty="0"/>
          </a:p>
        </p:txBody>
      </p:sp>
      <p:sp>
        <p:nvSpPr>
          <p:cNvPr id="16" name="Прямоугольник 15"/>
          <p:cNvSpPr/>
          <p:nvPr/>
        </p:nvSpPr>
        <p:spPr>
          <a:xfrm>
            <a:off x="2145506" y="6165304"/>
            <a:ext cx="1728192" cy="338554"/>
          </a:xfrm>
          <a:prstGeom prst="rect">
            <a:avLst/>
          </a:prstGeom>
        </p:spPr>
        <p:txBody>
          <a:bodyPr wrap="square">
            <a:spAutoFit/>
          </a:bodyPr>
          <a:lstStyle/>
          <a:p>
            <a:r>
              <a:rPr lang="ru-RU" sz="1200" dirty="0" smtClean="0"/>
              <a:t>х    </a:t>
            </a:r>
            <a:r>
              <a:rPr lang="ru-RU" sz="1400" b="1" dirty="0" err="1" smtClean="0"/>
              <a:t>Коэф</a:t>
            </a:r>
            <a:r>
              <a:rPr lang="ru-RU" sz="1400" b="1" dirty="0" smtClean="0"/>
              <a:t>-т  уровня</a:t>
            </a:r>
            <a:r>
              <a:rPr lang="ru-RU" sz="1600" dirty="0" smtClean="0"/>
              <a:t>   </a:t>
            </a:r>
            <a:endParaRPr lang="ru-RU" sz="1600" dirty="0"/>
          </a:p>
        </p:txBody>
      </p:sp>
      <p:sp>
        <p:nvSpPr>
          <p:cNvPr id="21" name="Прямоугольник 20"/>
          <p:cNvSpPr/>
          <p:nvPr/>
        </p:nvSpPr>
        <p:spPr>
          <a:xfrm>
            <a:off x="3419872" y="6519446"/>
            <a:ext cx="5724128" cy="338554"/>
          </a:xfrm>
          <a:prstGeom prst="rect">
            <a:avLst/>
          </a:prstGeom>
          <a:solidFill>
            <a:schemeClr val="accent6">
              <a:lumMod val="40000"/>
              <a:lumOff val="60000"/>
            </a:schemeClr>
          </a:solidFill>
          <a:ln>
            <a:solidFill>
              <a:srgbClr val="C00000"/>
            </a:solidFill>
          </a:ln>
        </p:spPr>
        <p:txBody>
          <a:bodyPr wrap="square">
            <a:spAutoFit/>
          </a:bodyPr>
          <a:lstStyle/>
          <a:p>
            <a:r>
              <a:rPr lang="en-US" sz="1600" b="1" dirty="0" smtClean="0">
                <a:solidFill>
                  <a:srgbClr val="000099"/>
                </a:solidFill>
                <a:latin typeface="Times New Roman" pitchFamily="18" charset="0"/>
                <a:cs typeface="Times New Roman" pitchFamily="18" charset="0"/>
              </a:rPr>
              <a:t>S </a:t>
            </a:r>
            <a:r>
              <a:rPr lang="ru-RU" sz="1600" b="1" dirty="0" smtClean="0">
                <a:solidFill>
                  <a:srgbClr val="000099"/>
                </a:solidFill>
                <a:latin typeface="Times New Roman" pitchFamily="18" charset="0"/>
                <a:cs typeface="Times New Roman" pitchFamily="18" charset="0"/>
              </a:rPr>
              <a:t> =</a:t>
            </a:r>
            <a:r>
              <a:rPr lang="en-US" sz="1600" b="1" dirty="0" smtClean="0">
                <a:solidFill>
                  <a:srgbClr val="000099"/>
                </a:solidFill>
                <a:latin typeface="Times New Roman" pitchFamily="18" charset="0"/>
                <a:cs typeface="Times New Roman" pitchFamily="18" charset="0"/>
              </a:rPr>
              <a:t>  </a:t>
            </a:r>
            <a:r>
              <a:rPr lang="ru-RU" sz="1600" b="1" dirty="0" smtClean="0">
                <a:solidFill>
                  <a:srgbClr val="000099"/>
                </a:solidFill>
                <a:latin typeface="Times New Roman" pitchFamily="18" charset="0"/>
                <a:cs typeface="Times New Roman" pitchFamily="18" charset="0"/>
              </a:rPr>
              <a:t>1</a:t>
            </a:r>
            <a:r>
              <a:rPr lang="en-US" sz="1600" b="1" dirty="0" smtClean="0">
                <a:solidFill>
                  <a:srgbClr val="000099"/>
                </a:solidFill>
                <a:latin typeface="Times New Roman" pitchFamily="18" charset="0"/>
                <a:cs typeface="Times New Roman" pitchFamily="18" charset="0"/>
              </a:rPr>
              <a:t>3624,93  </a:t>
            </a:r>
            <a:r>
              <a:rPr lang="en-US" sz="1600" dirty="0" smtClean="0">
                <a:solidFill>
                  <a:srgbClr val="000099"/>
                </a:solidFill>
                <a:latin typeface="Times New Roman" pitchFamily="18" charset="0"/>
                <a:cs typeface="Times New Roman" pitchFamily="18" charset="0"/>
              </a:rPr>
              <a:t>x </a:t>
            </a:r>
            <a:r>
              <a:rPr lang="en-US" sz="1600" b="1" dirty="0" smtClean="0">
                <a:solidFill>
                  <a:srgbClr val="000099"/>
                </a:solidFill>
                <a:latin typeface="Times New Roman" pitchFamily="18" charset="0"/>
                <a:cs typeface="Times New Roman" pitchFamily="18" charset="0"/>
              </a:rPr>
              <a:t> max(1.14, 0.99)  </a:t>
            </a:r>
            <a:r>
              <a:rPr lang="en-US" sz="1600" dirty="0" smtClean="0">
                <a:solidFill>
                  <a:srgbClr val="000099"/>
                </a:solidFill>
                <a:latin typeface="Times New Roman" pitchFamily="18" charset="0"/>
                <a:cs typeface="Times New Roman" pitchFamily="18" charset="0"/>
              </a:rPr>
              <a:t>x  </a:t>
            </a:r>
            <a:r>
              <a:rPr lang="en-US" sz="1600" b="1" dirty="0" smtClean="0">
                <a:solidFill>
                  <a:srgbClr val="000099"/>
                </a:solidFill>
                <a:latin typeface="Times New Roman" pitchFamily="18" charset="0"/>
                <a:cs typeface="Times New Roman" pitchFamily="18" charset="0"/>
              </a:rPr>
              <a:t>0.646 </a:t>
            </a:r>
            <a:r>
              <a:rPr lang="en-US" sz="1600" dirty="0">
                <a:solidFill>
                  <a:srgbClr val="000099"/>
                </a:solidFill>
                <a:latin typeface="Times New Roman" pitchFamily="18" charset="0"/>
                <a:cs typeface="Times New Roman" pitchFamily="18" charset="0"/>
              </a:rPr>
              <a:t>x  </a:t>
            </a:r>
            <a:r>
              <a:rPr lang="en-US" sz="1600" b="1" dirty="0">
                <a:solidFill>
                  <a:srgbClr val="000099"/>
                </a:solidFill>
                <a:latin typeface="Times New Roman" pitchFamily="18" charset="0"/>
                <a:cs typeface="Times New Roman" pitchFamily="18" charset="0"/>
              </a:rPr>
              <a:t>1.0 = </a:t>
            </a:r>
            <a:r>
              <a:rPr lang="en-US" sz="1600" b="1" dirty="0" smtClean="0">
                <a:solidFill>
                  <a:srgbClr val="000099"/>
                </a:solidFill>
                <a:latin typeface="Times New Roman" pitchFamily="18" charset="0"/>
                <a:cs typeface="Times New Roman" pitchFamily="18" charset="0"/>
              </a:rPr>
              <a:t>10033,94 </a:t>
            </a:r>
            <a:r>
              <a:rPr lang="ru-RU" sz="1600" b="1" dirty="0" smtClean="0">
                <a:solidFill>
                  <a:srgbClr val="000099"/>
                </a:solidFill>
                <a:latin typeface="Times New Roman" pitchFamily="18" charset="0"/>
                <a:cs typeface="Times New Roman" pitchFamily="18" charset="0"/>
              </a:rPr>
              <a:t>руб.</a:t>
            </a:r>
            <a:r>
              <a:rPr lang="en-US" sz="1600" b="1" dirty="0" smtClean="0">
                <a:solidFill>
                  <a:srgbClr val="000099"/>
                </a:solidFill>
                <a:latin typeface="Times New Roman" pitchFamily="18" charset="0"/>
                <a:cs typeface="Times New Roman" pitchFamily="18" charset="0"/>
              </a:rPr>
              <a:t> </a:t>
            </a:r>
            <a:endParaRPr lang="ru-RU" sz="1600" dirty="0">
              <a:solidFill>
                <a:srgbClr val="000099"/>
              </a:solidFill>
              <a:latin typeface="Times New Roman" pitchFamily="18" charset="0"/>
              <a:cs typeface="Times New Roman" pitchFamily="18" charset="0"/>
            </a:endParaRPr>
          </a:p>
        </p:txBody>
      </p:sp>
      <p:sp>
        <p:nvSpPr>
          <p:cNvPr id="19" name="Скругленный прямоугольник 18"/>
          <p:cNvSpPr/>
          <p:nvPr/>
        </p:nvSpPr>
        <p:spPr>
          <a:xfrm>
            <a:off x="1619672" y="980728"/>
            <a:ext cx="6912768" cy="5040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defRPr sz="1800" b="1" i="0" u="none" strike="noStrike" kern="1200" baseline="0">
                <a:solidFill>
                  <a:prstClr val="black"/>
                </a:solidFill>
                <a:latin typeface="+mn-lt"/>
                <a:ea typeface="+mn-ea"/>
                <a:cs typeface="+mn-cs"/>
              </a:defRPr>
            </a:pPr>
            <a:r>
              <a:rPr lang="ru-RU" sz="1400" dirty="0" smtClean="0">
                <a:solidFill>
                  <a:schemeClr val="tx1"/>
                </a:solidFill>
              </a:rPr>
              <a:t>Форма ввода данных медицинскими организациями</a:t>
            </a:r>
          </a:p>
          <a:p>
            <a:pPr algn="ctr">
              <a:defRPr sz="1800" b="1" i="0" u="none" strike="noStrike" kern="1200" baseline="0">
                <a:solidFill>
                  <a:prstClr val="black"/>
                </a:solidFill>
                <a:latin typeface="+mn-lt"/>
                <a:ea typeface="+mn-ea"/>
                <a:cs typeface="+mn-cs"/>
              </a:defRPr>
            </a:pPr>
            <a:r>
              <a:rPr lang="ru-RU" sz="1400" dirty="0" smtClean="0">
                <a:solidFill>
                  <a:schemeClr val="tx1"/>
                </a:solidFill>
              </a:rPr>
              <a:t>в новой версии программы «Стационар» </a:t>
            </a:r>
            <a:r>
              <a:rPr lang="ru-RU" sz="1400" dirty="0">
                <a:solidFill>
                  <a:schemeClr val="tx1"/>
                </a:solidFill>
              </a:rPr>
              <a:t>2013 года</a:t>
            </a:r>
          </a:p>
        </p:txBody>
      </p:sp>
      <p:pic>
        <p:nvPicPr>
          <p:cNvPr id="20" name="Рисунок 19"/>
          <p:cNvPicPr>
            <a:picLocks noChangeAspect="1"/>
          </p:cNvPicPr>
          <p:nvPr/>
        </p:nvPicPr>
        <p:blipFill>
          <a:blip r:embed="rId3" cstate="print">
            <a:extLst>
              <a:ext uri="{BEBA8EAE-BF5A-486C-A8C5-ECC9F3942E4B}">
                <a14:imgProps xmlns:a14="http://schemas.microsoft.com/office/drawing/2010/main">
                  <a14:imgLayer r:embed="rId4">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22" name="Прямоугольник 21"/>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sp>
        <p:nvSpPr>
          <p:cNvPr id="23" name="Прямоугольник 22"/>
          <p:cNvSpPr/>
          <p:nvPr/>
        </p:nvSpPr>
        <p:spPr>
          <a:xfrm>
            <a:off x="3736236" y="6165304"/>
            <a:ext cx="3572067" cy="338554"/>
          </a:xfrm>
          <a:prstGeom prst="rect">
            <a:avLst/>
          </a:prstGeom>
        </p:spPr>
        <p:txBody>
          <a:bodyPr wrap="square">
            <a:spAutoFit/>
          </a:bodyPr>
          <a:lstStyle/>
          <a:p>
            <a:r>
              <a:rPr lang="ru-RU" sz="1200" dirty="0" smtClean="0"/>
              <a:t>х    </a:t>
            </a:r>
            <a:r>
              <a:rPr lang="ru-RU" sz="1400" b="1" dirty="0" err="1" smtClean="0"/>
              <a:t>Коэф</a:t>
            </a:r>
            <a:r>
              <a:rPr lang="ru-RU" sz="1400" b="1" dirty="0" smtClean="0"/>
              <a:t>-т сложности </a:t>
            </a:r>
            <a:r>
              <a:rPr lang="ru-RU" sz="1400" b="1" dirty="0" err="1" smtClean="0"/>
              <a:t>курации</a:t>
            </a:r>
            <a:r>
              <a:rPr lang="ru-RU" sz="1400" b="1" dirty="0" smtClean="0"/>
              <a:t> пациента </a:t>
            </a:r>
            <a:r>
              <a:rPr lang="ru-RU" sz="1600" dirty="0" smtClean="0"/>
              <a:t>   </a:t>
            </a:r>
            <a:endParaRPr lang="ru-RU" sz="1600" dirty="0"/>
          </a:p>
        </p:txBody>
      </p:sp>
    </p:spTree>
    <p:extLst>
      <p:ext uri="{BB962C8B-B14F-4D97-AF65-F5344CB8AC3E}">
        <p14:creationId xmlns:p14="http://schemas.microsoft.com/office/powerpoint/2010/main" val="302746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anim calcmode="lin" valueType="num">
                                      <p:cBhvr>
                                        <p:cTn id="48" dur="500" fill="hold"/>
                                        <p:tgtEl>
                                          <p:spTgt spid="21"/>
                                        </p:tgtEl>
                                        <p:attrNameLst>
                                          <p:attrName>ppt_x</p:attrName>
                                        </p:attrNameLst>
                                      </p:cBhvr>
                                      <p:tavLst>
                                        <p:tav tm="0">
                                          <p:val>
                                            <p:strVal val="#ppt_x"/>
                                          </p:val>
                                        </p:tav>
                                        <p:tav tm="100000">
                                          <p:val>
                                            <p:strVal val="#ppt_x"/>
                                          </p:val>
                                        </p:tav>
                                      </p:tavLst>
                                    </p:anim>
                                    <p:anim calcmode="lin" valueType="num">
                                      <p:cBhvr>
                                        <p:cTn id="4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8" grpId="0"/>
      <p:bldP spid="14" grpId="0"/>
      <p:bldP spid="15" grpId="0"/>
      <p:bldP spid="16" grpId="0"/>
      <p:bldP spid="21" grpId="0" animBg="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cstate="print">
            <a:extLst>
              <a:ext uri="{BEBA8EAE-BF5A-486C-A8C5-ECC9F3942E4B}">
                <a14:imgProps xmlns:a14="http://schemas.microsoft.com/office/drawing/2010/main">
                  <a14:imgLayer r:embed="rId3">
                    <a14:imgEffect>
                      <a14:backgroundRemoval t="0" b="96737" l="508" r="99239"/>
                    </a14:imgEffect>
                  </a14:imgLayer>
                </a14:imgProps>
              </a:ext>
              <a:ext uri="{28A0092B-C50C-407E-A947-70E740481C1C}">
                <a14:useLocalDpi xmlns:a14="http://schemas.microsoft.com/office/drawing/2010/main" val="0"/>
              </a:ext>
            </a:extLst>
          </a:blip>
          <a:stretch>
            <a:fillRect/>
          </a:stretch>
        </p:blipFill>
        <p:spPr>
          <a:xfrm>
            <a:off x="251520" y="69347"/>
            <a:ext cx="798132" cy="1055397"/>
          </a:xfrm>
          <a:prstGeom prst="rect">
            <a:avLst/>
          </a:prstGeom>
        </p:spPr>
      </p:pic>
      <p:sp>
        <p:nvSpPr>
          <p:cNvPr id="9" name="Прямоугольник 8"/>
          <p:cNvSpPr/>
          <p:nvPr/>
        </p:nvSpPr>
        <p:spPr>
          <a:xfrm>
            <a:off x="251520" y="2852936"/>
            <a:ext cx="8640960" cy="769441"/>
          </a:xfrm>
          <a:prstGeom prst="rect">
            <a:avLst/>
          </a:prstGeom>
          <a:noFill/>
        </p:spPr>
        <p:txBody>
          <a:bodyPr wrap="square">
            <a:spAutoFit/>
          </a:bodyPr>
          <a:lstStyle/>
          <a:p>
            <a:pPr algn="ctr" fontAlgn="auto">
              <a:spcBef>
                <a:spcPts val="0"/>
              </a:spcBef>
              <a:spcAft>
                <a:spcPts val="0"/>
              </a:spcAft>
              <a:defRPr/>
            </a:pPr>
            <a:r>
              <a:rPr lang="ru-RU" sz="4400" b="1" dirty="0" smtClean="0">
                <a:ln w="10541" cmpd="sng">
                  <a:solidFill>
                    <a:schemeClr val="accent1">
                      <a:shade val="88000"/>
                      <a:satMod val="110000"/>
                    </a:schemeClr>
                  </a:solidFill>
                  <a:prstDash val="solid"/>
                </a:ln>
                <a:gradFill>
                  <a:gsLst>
                    <a:gs pos="0">
                      <a:schemeClr val="tx2">
                        <a:lumMod val="60000"/>
                        <a:lumOff val="40000"/>
                      </a:schemeClr>
                    </a:gs>
                    <a:gs pos="66000">
                      <a:schemeClr val="accent1">
                        <a:shade val="20000"/>
                        <a:satMod val="300000"/>
                      </a:schemeClr>
                    </a:gs>
                  </a:gsLst>
                  <a:lin ang="5400000"/>
                </a:gradFill>
                <a:latin typeface="Tahoma" pitchFamily="34" charset="0"/>
                <a:cs typeface="Tahoma" pitchFamily="34" charset="0"/>
              </a:rPr>
              <a:t>Спасибо за внимание!</a:t>
            </a:r>
            <a:endParaRPr lang="ru-RU" sz="4400" b="1" dirty="0">
              <a:ln w="10541" cmpd="sng">
                <a:solidFill>
                  <a:schemeClr val="accent1">
                    <a:shade val="88000"/>
                    <a:satMod val="110000"/>
                  </a:schemeClr>
                </a:solidFill>
                <a:prstDash val="solid"/>
              </a:ln>
              <a:gradFill>
                <a:gsLst>
                  <a:gs pos="0">
                    <a:schemeClr val="tx2">
                      <a:lumMod val="60000"/>
                      <a:lumOff val="40000"/>
                    </a:schemeClr>
                  </a:gs>
                  <a:gs pos="66000">
                    <a:schemeClr val="accent1">
                      <a:shade val="20000"/>
                      <a:satMod val="300000"/>
                    </a:schemeClr>
                  </a:gs>
                </a:gsLst>
                <a:lin ang="5400000"/>
              </a:gradFill>
              <a:latin typeface="Tahoma" pitchFamily="34" charset="0"/>
              <a:cs typeface="Tahoma" pitchFamily="34" charset="0"/>
            </a:endParaRPr>
          </a:p>
        </p:txBody>
      </p:sp>
      <p:sp>
        <p:nvSpPr>
          <p:cNvPr id="5" name="Прямоугольник 4"/>
          <p:cNvSpPr/>
          <p:nvPr/>
        </p:nvSpPr>
        <p:spPr>
          <a:xfrm>
            <a:off x="1331640" y="188642"/>
            <a:ext cx="7560840" cy="707886"/>
          </a:xfrm>
          <a:prstGeom prst="rect">
            <a:avLst/>
          </a:prstGeom>
          <a:noFill/>
        </p:spPr>
        <p:txBody>
          <a:bodyPr wrap="square">
            <a:spAutoFit/>
          </a:bodyPr>
          <a:lstStyle/>
          <a:p>
            <a:pPr algn="ct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Территориальный фонд обязательного медицинского страхования</a:t>
            </a:r>
            <a:r>
              <a:rPr lang="en-US"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 </a:t>
            </a:r>
            <a:r>
              <a:rPr lang="ru-RU" sz="2000" dirty="0" smtClean="0">
                <a:ln w="10160">
                  <a:solidFill>
                    <a:srgbClr val="1F497D"/>
                  </a:solidFill>
                  <a:prstDash val="solid"/>
                </a:ln>
                <a:solidFill>
                  <a:srgbClr val="1F497D">
                    <a:lumMod val="75000"/>
                  </a:srgbClr>
                </a:solidFill>
                <a:effectLst>
                  <a:outerShdw blurRad="38100" dist="32000" dir="5400000" algn="tl">
                    <a:srgbClr val="000000">
                      <a:alpha val="30000"/>
                    </a:srgbClr>
                  </a:outerShdw>
                </a:effectLst>
              </a:rPr>
              <a:t>Липецкой области</a:t>
            </a:r>
            <a:endParaRPr lang="ru-RU" sz="2000" dirty="0">
              <a:ln w="10160">
                <a:solidFill>
                  <a:srgbClr val="1F497D"/>
                </a:solidFill>
                <a:prstDash val="solid"/>
              </a:ln>
              <a:solidFill>
                <a:srgbClr val="1F497D">
                  <a:lumMod val="75000"/>
                </a:srgbClr>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29990351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Моду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Flow</Template>
  <TotalTime>2884</TotalTime>
  <Words>2114</Words>
  <Application>Microsoft Office PowerPoint</Application>
  <PresentationFormat>Экран (4:3)</PresentationFormat>
  <Paragraphs>734</Paragraphs>
  <Slides>18</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Мацнев Александр Владимирович</dc:creator>
  <cp:lastModifiedBy>Мацнев Александр Владимирович</cp:lastModifiedBy>
  <cp:revision>430</cp:revision>
  <cp:lastPrinted>2013-12-04T12:37:48Z</cp:lastPrinted>
  <dcterms:created xsi:type="dcterms:W3CDTF">2013-07-29T08:27:47Z</dcterms:created>
  <dcterms:modified xsi:type="dcterms:W3CDTF">2013-12-05T10:34:10Z</dcterms:modified>
</cp:coreProperties>
</file>